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5"/>
  </p:notesMasterIdLst>
  <p:sldIdLst>
    <p:sldId id="256" r:id="rId2"/>
    <p:sldId id="257" r:id="rId3"/>
    <p:sldId id="261" r:id="rId4"/>
    <p:sldId id="260" r:id="rId5"/>
    <p:sldId id="262" r:id="rId6"/>
    <p:sldId id="263" r:id="rId7"/>
    <p:sldId id="259" r:id="rId8"/>
    <p:sldId id="264" r:id="rId9"/>
    <p:sldId id="266" r:id="rId10"/>
    <p:sldId id="267" r:id="rId11"/>
    <p:sldId id="258" r:id="rId12"/>
    <p:sldId id="269" r:id="rId13"/>
    <p:sldId id="265" r:id="rId1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293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4" d="100"/>
          <a:sy n="54" d="100"/>
        </p:scale>
        <p:origin x="-126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C4E1F9-2C34-40E9-A140-29707FF27063}" type="datetimeFigureOut">
              <a:rPr lang="ru-RU" smtClean="0"/>
              <a:pPr/>
              <a:t>24.01.2019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17AA7A-C63C-4DD4-9D78-F1ED3AD14BD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17AA7A-C63C-4DD4-9D78-F1ED3AD14BDD}"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AF463A-BC7C-46EE-9F1E-7F377CCA4891}" type="datetimeFigureOut">
              <a:rPr lang="en-US" smtClean="0"/>
              <a:pPr/>
              <a:t>1/24/2019</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AF463A-BC7C-46EE-9F1E-7F377CCA4891}" type="datetimeFigureOut">
              <a:rPr lang="en-US" smtClean="0"/>
              <a:pPr/>
              <a:t>1/24/2019</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AF463A-BC7C-46EE-9F1E-7F377CCA4891}" type="datetimeFigureOut">
              <a:rPr lang="en-US" smtClean="0"/>
              <a:pPr/>
              <a:t>1/24/2019</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1/24/2019</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1/24/2019</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1/24/2019</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1/24/2019</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lstStyle/>
          <a:p>
            <a:r>
              <a:rPr lang="ru-RU" dirty="0" smtClean="0"/>
              <a:t>Введение в микроэкономику</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3810000"/>
            <a:ext cx="7620000" cy="1828800"/>
          </a:xfrm>
        </p:spPr>
        <p:txBody>
          <a:bodyPr>
            <a:noAutofit/>
          </a:bodyPr>
          <a:lstStyle/>
          <a:p>
            <a:pPr algn="just"/>
            <a:r>
              <a:rPr lang="ru-RU" sz="2000" dirty="0" smtClean="0">
                <a:solidFill>
                  <a:schemeClr val="accent2">
                    <a:lumMod val="75000"/>
                  </a:schemeClr>
                </a:solidFill>
              </a:rPr>
              <a:t>Предметом микроэкономики являются экономические процессы, отражающие поведение автономных экономических субъектов, ценообразование на отдельных рынках, рациональное распределение ограниченных ресурсов. </a:t>
            </a:r>
            <a:endParaRPr lang="ru-RU" sz="2000" dirty="0">
              <a:solidFill>
                <a:schemeClr val="accent2">
                  <a:lumMod val="75000"/>
                </a:schemeClr>
              </a:solidFill>
            </a:endParaRPr>
          </a:p>
        </p:txBody>
      </p:sp>
      <p:sp>
        <p:nvSpPr>
          <p:cNvPr id="3" name="Содержимое 2"/>
          <p:cNvSpPr>
            <a:spLocks noGrp="1"/>
          </p:cNvSpPr>
          <p:nvPr>
            <p:ph idx="1"/>
          </p:nvPr>
        </p:nvSpPr>
        <p:spPr>
          <a:xfrm>
            <a:off x="502920" y="530352"/>
            <a:ext cx="8183880" cy="2517648"/>
          </a:xfrm>
        </p:spPr>
        <p:txBody>
          <a:bodyPr/>
          <a:lstStyle/>
          <a:p>
            <a:pPr algn="just"/>
            <a:r>
              <a:rPr lang="ru-RU" sz="2400" b="1" dirty="0" smtClean="0">
                <a:solidFill>
                  <a:schemeClr val="accent2">
                    <a:lumMod val="75000"/>
                  </a:schemeClr>
                </a:solidFill>
              </a:rPr>
              <a:t>Микроэкономика </a:t>
            </a:r>
            <a:r>
              <a:rPr lang="ru-RU" sz="2400" dirty="0" smtClean="0">
                <a:solidFill>
                  <a:schemeClr val="accent2">
                    <a:lumMod val="75000"/>
                  </a:schemeClr>
                </a:solidFill>
              </a:rPr>
              <a:t>(</a:t>
            </a:r>
            <a:r>
              <a:rPr lang="en-US" sz="2400" b="1" dirty="0" smtClean="0">
                <a:solidFill>
                  <a:schemeClr val="accent2">
                    <a:lumMod val="75000"/>
                  </a:schemeClr>
                </a:solidFill>
              </a:rPr>
              <a:t>Microeconomics</a:t>
            </a:r>
            <a:r>
              <a:rPr lang="ru-RU" sz="2400" b="1" dirty="0" smtClean="0">
                <a:solidFill>
                  <a:schemeClr val="accent2">
                    <a:lumMod val="75000"/>
                  </a:schemeClr>
                </a:solidFill>
              </a:rPr>
              <a:t> ) – отрасль экономической науки, изучающая поведение фирм, домашних хозяйств и других экономических единиц, а также функционирование рынков и общую эффективность распределения ресурсов.</a:t>
            </a:r>
          </a:p>
          <a:p>
            <a:endParaRPr lang="ru-RU"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28600" y="2667000"/>
            <a:ext cx="8686800" cy="419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dirty="0">
              <a:ln w="18415" cmpd="sng">
                <a:solidFill>
                  <a:srgbClr val="FFFFFF"/>
                </a:solidFill>
                <a:prstDash val="solid"/>
              </a:ln>
              <a:solidFill>
                <a:srgbClr val="C00000"/>
              </a:solidFill>
              <a:effectLst>
                <a:outerShdw blurRad="63500" dir="3600000" algn="tl" rotWithShape="0">
                  <a:srgbClr val="000000">
                    <a:alpha val="70000"/>
                  </a:srgbClr>
                </a:outerShdw>
              </a:effectLst>
            </a:endParaRPr>
          </a:p>
        </p:txBody>
      </p:sp>
      <p:sp>
        <p:nvSpPr>
          <p:cNvPr id="5" name="Содержимое 4"/>
          <p:cNvSpPr>
            <a:spLocks noGrp="1"/>
          </p:cNvSpPr>
          <p:nvPr>
            <p:ph sz="half" idx="2"/>
          </p:nvPr>
        </p:nvSpPr>
        <p:spPr>
          <a:xfrm>
            <a:off x="304800" y="685800"/>
            <a:ext cx="8610600" cy="1676400"/>
          </a:xfrm>
          <a:noFill/>
          <a:ln>
            <a:solidFill>
              <a:schemeClr val="accent1"/>
            </a:solidFill>
          </a:ln>
        </p:spPr>
        <p:style>
          <a:lnRef idx="2">
            <a:schemeClr val="dk1"/>
          </a:lnRef>
          <a:fillRef idx="1">
            <a:schemeClr val="lt1"/>
          </a:fillRef>
          <a:effectRef idx="0">
            <a:schemeClr val="dk1"/>
          </a:effectRef>
          <a:fontRef idx="minor">
            <a:schemeClr val="dk1"/>
          </a:fontRef>
        </p:style>
        <p:txBody>
          <a:bodyPr>
            <a:noAutofit/>
          </a:bodyPr>
          <a:lstStyle/>
          <a:p>
            <a:r>
              <a:rPr lang="ru-RU" sz="1800" b="1" dirty="0" smtClean="0">
                <a:solidFill>
                  <a:srgbClr val="C00000"/>
                </a:solidFill>
                <a:latin typeface="Times New Roman" pitchFamily="18" charset="0"/>
                <a:cs typeface="Times New Roman" pitchFamily="18" charset="0"/>
              </a:rPr>
              <a:t>В классической экономической науке </a:t>
            </a:r>
            <a:r>
              <a:rPr lang="ru-RU" sz="1800" dirty="0" smtClean="0">
                <a:latin typeface="Times New Roman" pitchFamily="18" charset="0"/>
                <a:cs typeface="Times New Roman" pitchFamily="18" charset="0"/>
              </a:rPr>
              <a:t>обычно выделяют три группы потребностей: </a:t>
            </a:r>
          </a:p>
          <a:p>
            <a:r>
              <a:rPr lang="ru-RU" sz="1800" dirty="0" smtClean="0">
                <a:latin typeface="Times New Roman" pitchFamily="18" charset="0"/>
                <a:cs typeface="Times New Roman" pitchFamily="18" charset="0"/>
              </a:rPr>
              <a:t>1) материальные; </a:t>
            </a:r>
          </a:p>
          <a:p>
            <a:r>
              <a:rPr lang="ru-RU" sz="1800" dirty="0" smtClean="0">
                <a:latin typeface="Times New Roman" pitchFamily="18" charset="0"/>
                <a:cs typeface="Times New Roman" pitchFamily="18" charset="0"/>
              </a:rPr>
              <a:t>2) духовные; </a:t>
            </a:r>
          </a:p>
          <a:p>
            <a:r>
              <a:rPr lang="ru-RU" sz="1800" dirty="0" smtClean="0">
                <a:latin typeface="Times New Roman" pitchFamily="18" charset="0"/>
                <a:cs typeface="Times New Roman" pitchFamily="18" charset="0"/>
              </a:rPr>
              <a:t>3) социальные. </a:t>
            </a:r>
          </a:p>
          <a:p>
            <a:endParaRPr lang="ru-RU" sz="1600" dirty="0" smtClean="0">
              <a:latin typeface="Times New Roman" pitchFamily="18" charset="0"/>
              <a:cs typeface="Times New Roman" pitchFamily="18" charset="0"/>
            </a:endParaRPr>
          </a:p>
          <a:p>
            <a:r>
              <a:rPr lang="ru-RU" sz="1800" b="1" dirty="0" smtClean="0">
                <a:solidFill>
                  <a:srgbClr val="C00000"/>
                </a:solidFill>
                <a:latin typeface="Times New Roman" pitchFamily="18" charset="0"/>
                <a:cs typeface="Times New Roman" pitchFamily="18" charset="0"/>
              </a:rPr>
              <a:t>Неоклассическая экономическая наука</a:t>
            </a:r>
            <a:r>
              <a:rPr lang="ru-RU" sz="1800" b="1" dirty="0" smtClean="0">
                <a:solidFill>
                  <a:schemeClr val="accent2">
                    <a:lumMod val="50000"/>
                  </a:schemeClr>
                </a:solidFill>
                <a:latin typeface="Times New Roman" pitchFamily="18" charset="0"/>
                <a:cs typeface="Times New Roman" pitchFamily="18" charset="0"/>
              </a:rPr>
              <a:t>: </a:t>
            </a:r>
            <a:r>
              <a:rPr lang="ru-RU" sz="1800" dirty="0" smtClean="0">
                <a:latin typeface="Times New Roman" pitchFamily="18" charset="0"/>
                <a:cs typeface="Times New Roman" pitchFamily="18" charset="0"/>
              </a:rPr>
              <a:t>делит потребности по парному признаку: </a:t>
            </a:r>
          </a:p>
          <a:p>
            <a:r>
              <a:rPr lang="ru-RU" sz="1800" dirty="0" smtClean="0">
                <a:latin typeface="Times New Roman" pitchFamily="18" charset="0"/>
                <a:cs typeface="Times New Roman" pitchFamily="18" charset="0"/>
              </a:rPr>
              <a:t> Первичные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потребность в пище) и вторичные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развлечения и досуг); </a:t>
            </a:r>
          </a:p>
          <a:p>
            <a:r>
              <a:rPr lang="ru-RU" sz="1800" dirty="0" smtClean="0">
                <a:latin typeface="Times New Roman" pitchFamily="18" charset="0"/>
                <a:cs typeface="Times New Roman" pitchFamily="18" charset="0"/>
              </a:rPr>
              <a:t> Абсолютные, или безусловные и относительные;</a:t>
            </a:r>
          </a:p>
          <a:p>
            <a:r>
              <a:rPr lang="ru-RU" sz="1800" dirty="0" smtClean="0">
                <a:latin typeface="Times New Roman" pitchFamily="18" charset="0"/>
                <a:cs typeface="Times New Roman" pitchFamily="18" charset="0"/>
              </a:rPr>
              <a:t> Высшие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потребность в духовном развитии) и низшие (физиологические); </a:t>
            </a:r>
          </a:p>
          <a:p>
            <a:r>
              <a:rPr lang="ru-RU" sz="1800" dirty="0" smtClean="0">
                <a:latin typeface="Times New Roman" pitchFamily="18" charset="0"/>
                <a:cs typeface="Times New Roman" pitchFamily="18" charset="0"/>
              </a:rPr>
              <a:t> Неотложные и те, которые можно отложить; </a:t>
            </a:r>
          </a:p>
          <a:p>
            <a:r>
              <a:rPr lang="ru-RU" sz="1800" dirty="0" smtClean="0">
                <a:latin typeface="Times New Roman" pitchFamily="18" charset="0"/>
                <a:cs typeface="Times New Roman" pitchFamily="18" charset="0"/>
              </a:rPr>
              <a:t> Положительные и отрицательные; </a:t>
            </a:r>
          </a:p>
          <a:p>
            <a:r>
              <a:rPr lang="ru-RU" sz="1800" dirty="0" smtClean="0">
                <a:latin typeface="Times New Roman" pitchFamily="18" charset="0"/>
                <a:cs typeface="Times New Roman" pitchFamily="18" charset="0"/>
              </a:rPr>
              <a:t> Обычные и чрезвычайные, </a:t>
            </a:r>
          </a:p>
          <a:p>
            <a:r>
              <a:rPr lang="ru-RU" sz="1800" dirty="0" smtClean="0">
                <a:latin typeface="Times New Roman" pitchFamily="18" charset="0"/>
                <a:cs typeface="Times New Roman" pitchFamily="18" charset="0"/>
              </a:rPr>
              <a:t> Общие (пища, одежда, жилье) и особенные, которые появляются в обществе или отдельном регионе под влиянием национальных традиций и обычаев; </a:t>
            </a:r>
          </a:p>
          <a:p>
            <a:r>
              <a:rPr lang="ru-RU" sz="1800" dirty="0" smtClean="0">
                <a:latin typeface="Times New Roman" pitchFamily="18" charset="0"/>
                <a:cs typeface="Times New Roman" pitchFamily="18" charset="0"/>
              </a:rPr>
              <a:t> Индивидуальные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индивидуальные</a:t>
            </a:r>
            <a:r>
              <a:rPr lang="ru-RU" sz="1800" dirty="0" smtClean="0">
                <a:latin typeface="Times New Roman" pitchFamily="18" charset="0"/>
                <a:cs typeface="Times New Roman" pitchFamily="18" charset="0"/>
              </a:rPr>
              <a:t> занятия спор- том) и коллективные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групповые занятия спортом в </a:t>
            </a:r>
            <a:r>
              <a:rPr lang="ru-RU" sz="1800" dirty="0" err="1" smtClean="0">
                <a:latin typeface="Times New Roman" pitchFamily="18" charset="0"/>
                <a:cs typeface="Times New Roman" pitchFamily="18" charset="0"/>
              </a:rPr>
              <a:t>фитнесс-клубах</a:t>
            </a:r>
            <a:r>
              <a:rPr lang="ru-RU" sz="1800" dirty="0" smtClean="0">
                <a:latin typeface="Times New Roman" pitchFamily="18" charset="0"/>
                <a:cs typeface="Times New Roman" pitchFamily="18" charset="0"/>
              </a:rPr>
              <a:t> или командные соревнования) и </a:t>
            </a:r>
            <a:r>
              <a:rPr lang="ru-RU" sz="1800" dirty="0" err="1" smtClean="0">
                <a:latin typeface="Times New Roman" pitchFamily="18" charset="0"/>
                <a:cs typeface="Times New Roman" pitchFamily="18" charset="0"/>
              </a:rPr>
              <a:t>др</a:t>
            </a:r>
            <a:endParaRPr lang="ru-RU" sz="1800" dirty="0">
              <a:latin typeface="Times New Roman" pitchFamily="18" charset="0"/>
              <a:cs typeface="Times New Roman" pitchFamily="18" charset="0"/>
            </a:endParaRPr>
          </a:p>
        </p:txBody>
      </p:sp>
      <p:sp>
        <p:nvSpPr>
          <p:cNvPr id="11" name="Прямоугольник 10"/>
          <p:cNvSpPr/>
          <p:nvPr/>
        </p:nvSpPr>
        <p:spPr>
          <a:xfrm>
            <a:off x="2514600" y="0"/>
            <a:ext cx="4041684" cy="646331"/>
          </a:xfrm>
          <a:prstGeom prst="rect">
            <a:avLst/>
          </a:prstGeom>
          <a:noFill/>
        </p:spPr>
        <p:txBody>
          <a:bodyPr wrap="square" lIns="91440" tIns="45720" rIns="91440" bIns="45720">
            <a:spAutoFit/>
          </a:bodyPr>
          <a:lstStyle/>
          <a:p>
            <a:pPr algn="ctr"/>
            <a:r>
              <a:rPr lang="ru-RU" sz="36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Потребности</a:t>
            </a:r>
            <a:endParaRPr lang="ru-RU" sz="36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81000" y="228600"/>
            <a:ext cx="8077200" cy="3693319"/>
          </a:xfrm>
          <a:prstGeom prst="rect">
            <a:avLst/>
          </a:prstGeom>
          <a:ln>
            <a:solidFill>
              <a:schemeClr val="accent1"/>
            </a:solidFill>
          </a:ln>
        </p:spPr>
        <p:txBody>
          <a:bodyPr wrap="square">
            <a:spAutoFit/>
          </a:bodyPr>
          <a:lstStyle/>
          <a:p>
            <a:pPr algn="just"/>
            <a:r>
              <a:rPr lang="ru-RU" b="1" dirty="0" smtClean="0">
                <a:solidFill>
                  <a:srgbClr val="C00000"/>
                </a:solidFill>
                <a:latin typeface="Times New Roman" pitchFamily="18" charset="0"/>
                <a:cs typeface="Times New Roman" pitchFamily="18" charset="0"/>
              </a:rPr>
              <a:t>В теории маркетинга </a:t>
            </a:r>
            <a:r>
              <a:rPr lang="ru-RU" dirty="0" smtClean="0">
                <a:latin typeface="Times New Roman" pitchFamily="18" charset="0"/>
                <a:cs typeface="Times New Roman" pitchFamily="18" charset="0"/>
              </a:rPr>
              <a:t>весьма популярна классификация потребностей, разработанная американским ученым </a:t>
            </a:r>
            <a:r>
              <a:rPr lang="ru-RU" dirty="0" err="1" smtClean="0">
                <a:latin typeface="Times New Roman" pitchFamily="18" charset="0"/>
                <a:cs typeface="Times New Roman" pitchFamily="18" charset="0"/>
              </a:rPr>
              <a:t>Абрахамом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Маслоу</a:t>
            </a:r>
            <a:r>
              <a:rPr lang="ru-RU" dirty="0" smtClean="0">
                <a:latin typeface="Times New Roman" pitchFamily="18" charset="0"/>
                <a:cs typeface="Times New Roman" pitchFamily="18" charset="0"/>
              </a:rPr>
              <a:t> (1908–1970) и именуемая как теория иерархии нужд (потребностей).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Физиологические </a:t>
            </a:r>
            <a:r>
              <a:rPr lang="ru-RU" dirty="0" smtClean="0">
                <a:latin typeface="Times New Roman" pitchFamily="18" charset="0"/>
                <a:cs typeface="Times New Roman" pitchFamily="18" charset="0"/>
              </a:rPr>
              <a:t>потребности (</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пища, вода, воздух)</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в безопасности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потребности стабильного материального положения, защита от страха, боли, хамства, обмана).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социальные </a:t>
            </a:r>
            <a:r>
              <a:rPr lang="ru-RU" dirty="0" smtClean="0">
                <a:latin typeface="Times New Roman" pitchFamily="18" charset="0"/>
                <a:cs typeface="Times New Roman" pitchFamily="18" charset="0"/>
              </a:rPr>
              <a:t>(в человеческих взаимоотношениях, дружбе, семье, любви).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в самоутверждении </a:t>
            </a:r>
            <a:r>
              <a:rPr lang="ru-RU" dirty="0" smtClean="0">
                <a:latin typeface="Times New Roman" pitchFamily="18" charset="0"/>
                <a:cs typeface="Times New Roman" pitchFamily="18" charset="0"/>
              </a:rPr>
              <a:t>или приобретении определенного социального статуса (</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потребность в карьерном росте, авторитете и успехах среди коллег, совершенствовании профессиональных компетенций)</a:t>
            </a:r>
          </a:p>
          <a:p>
            <a:pPr marL="342900" indent="-342900" algn="just">
              <a:buAutoNum type="arabicPeriod"/>
            </a:pPr>
            <a:r>
              <a:rPr lang="ru-RU" dirty="0" smtClean="0">
                <a:latin typeface="Times New Roman" pitchFamily="18" charset="0"/>
                <a:cs typeface="Times New Roman" pitchFamily="18" charset="0"/>
              </a:rPr>
              <a:t>Потребности в </a:t>
            </a:r>
            <a:r>
              <a:rPr lang="ru-RU" dirty="0" err="1" smtClean="0">
                <a:latin typeface="Times New Roman" pitchFamily="18" charset="0"/>
                <a:cs typeface="Times New Roman" pitchFamily="18" charset="0"/>
              </a:rPr>
              <a:t>самоактуализации</a:t>
            </a:r>
            <a:r>
              <a:rPr lang="ru-RU" dirty="0" smtClean="0">
                <a:latin typeface="Times New Roman" pitchFamily="18" charset="0"/>
                <a:cs typeface="Times New Roman" pitchFamily="18" charset="0"/>
              </a:rPr>
              <a:t> или самовыражении личности, в наиболее полной реализации своих способностей, своих знаний и умений</a:t>
            </a:r>
            <a:endParaRPr lang="ru-RU" dirty="0">
              <a:latin typeface="Times New Roman" pitchFamily="18" charset="0"/>
              <a:cs typeface="Times New Roman" pitchFamily="18" charset="0"/>
            </a:endParaRPr>
          </a:p>
        </p:txBody>
      </p:sp>
      <p:sp>
        <p:nvSpPr>
          <p:cNvPr id="14" name="Прямоугольник 13"/>
          <p:cNvSpPr/>
          <p:nvPr/>
        </p:nvSpPr>
        <p:spPr>
          <a:xfrm>
            <a:off x="381000" y="4191000"/>
            <a:ext cx="7848600" cy="923330"/>
          </a:xfrm>
          <a:prstGeom prst="rect">
            <a:avLst/>
          </a:prstGeom>
        </p:spPr>
        <p:txBody>
          <a:bodyPr wrap="square">
            <a:spAutoFit/>
          </a:bodyPr>
          <a:lstStyle/>
          <a:p>
            <a:pPr algn="just"/>
            <a:r>
              <a:rPr lang="ru-RU" b="1" i="1" u="sng" dirty="0" smtClean="0">
                <a:solidFill>
                  <a:schemeClr val="accent2">
                    <a:lumMod val="50000"/>
                  </a:schemeClr>
                </a:solidFill>
                <a:latin typeface="Times New Roman" pitchFamily="18" charset="0"/>
                <a:cs typeface="Times New Roman" pitchFamily="18" charset="0"/>
              </a:rPr>
              <a:t>Противоречие (Основная проблема!!!):</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постоянный рост и многообразие потребностей человека и невозможностью их полного удовлетворения в силу ограниченности необходимых для этого ресурсов</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1000" y="457200"/>
            <a:ext cx="2057400"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постоянного роста и многообразием потребностей человека</a:t>
            </a:r>
          </a:p>
          <a:p>
            <a:pPr algn="ctr"/>
            <a:endParaRPr lang="ru-RU" dirty="0"/>
          </a:p>
        </p:txBody>
      </p:sp>
      <p:sp>
        <p:nvSpPr>
          <p:cNvPr id="5" name="Прямоугольник 4"/>
          <p:cNvSpPr/>
          <p:nvPr/>
        </p:nvSpPr>
        <p:spPr>
          <a:xfrm>
            <a:off x="6477000" y="609600"/>
            <a:ext cx="23622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381000" y="762000"/>
            <a:ext cx="2057400" cy="1200329"/>
          </a:xfrm>
          <a:prstGeom prst="rect">
            <a:avLst/>
          </a:prstGeom>
        </p:spPr>
        <p:txBody>
          <a:bodyPr wrap="square">
            <a:spAutoFit/>
          </a:bodyPr>
          <a:lstStyle/>
          <a:p>
            <a:r>
              <a:rPr lang="ru-RU" b="1" dirty="0" smtClean="0">
                <a:solidFill>
                  <a:srgbClr val="C00000"/>
                </a:solidFill>
              </a:rPr>
              <a:t>Постоянный  рост и многообразие потребностей человека</a:t>
            </a:r>
            <a:endParaRPr lang="ru-RU" b="1" dirty="0">
              <a:solidFill>
                <a:srgbClr val="C00000"/>
              </a:solidFill>
            </a:endParaRPr>
          </a:p>
        </p:txBody>
      </p:sp>
      <p:sp>
        <p:nvSpPr>
          <p:cNvPr id="9" name="Прямоугольник 8"/>
          <p:cNvSpPr/>
          <p:nvPr/>
        </p:nvSpPr>
        <p:spPr>
          <a:xfrm>
            <a:off x="6629400" y="990600"/>
            <a:ext cx="2057400" cy="923330"/>
          </a:xfrm>
          <a:prstGeom prst="rect">
            <a:avLst/>
          </a:prstGeom>
        </p:spPr>
        <p:txBody>
          <a:bodyPr wrap="square">
            <a:spAutoFit/>
          </a:bodyPr>
          <a:lstStyle/>
          <a:p>
            <a:r>
              <a:rPr lang="ru-RU" b="1" dirty="0" smtClean="0">
                <a:solidFill>
                  <a:srgbClr val="C00000"/>
                </a:solidFill>
              </a:rPr>
              <a:t>Ограниченность необходимых для этого ресурсов</a:t>
            </a:r>
            <a:endParaRPr lang="ru-RU" b="1" dirty="0">
              <a:solidFill>
                <a:srgbClr val="C00000"/>
              </a:solidFill>
            </a:endParaRPr>
          </a:p>
        </p:txBody>
      </p:sp>
      <p:sp>
        <p:nvSpPr>
          <p:cNvPr id="10" name="Прямоугольник 9"/>
          <p:cNvSpPr/>
          <p:nvPr/>
        </p:nvSpPr>
        <p:spPr>
          <a:xfrm>
            <a:off x="3352800" y="1066800"/>
            <a:ext cx="2209800" cy="400110"/>
          </a:xfrm>
          <a:prstGeom prst="rect">
            <a:avLst/>
          </a:prstGeom>
          <a:ln w="38100">
            <a:solidFill>
              <a:schemeClr val="accent1"/>
            </a:solidFill>
          </a:ln>
        </p:spPr>
        <p:txBody>
          <a:bodyPr wrap="square">
            <a:spAutoFit/>
          </a:bodyPr>
          <a:lstStyle/>
          <a:p>
            <a:r>
              <a:rPr lang="ru-RU" sz="2000" b="1" dirty="0" smtClean="0">
                <a:solidFill>
                  <a:srgbClr val="C00000"/>
                </a:solidFill>
              </a:rPr>
              <a:t>ПРОТИВОРЕЧИЕ</a:t>
            </a:r>
            <a:endParaRPr lang="ru-RU" sz="2000" b="1" dirty="0">
              <a:solidFill>
                <a:srgbClr val="C00000"/>
              </a:solidFill>
            </a:endParaRPr>
          </a:p>
        </p:txBody>
      </p:sp>
      <p:cxnSp>
        <p:nvCxnSpPr>
          <p:cNvPr id="12" name="Прямая со стрелкой 11"/>
          <p:cNvCxnSpPr/>
          <p:nvPr/>
        </p:nvCxnSpPr>
        <p:spPr>
          <a:xfrm>
            <a:off x="2438400" y="1219200"/>
            <a:ext cx="8382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5638800" y="1219200"/>
            <a:ext cx="8382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2209800" y="2819400"/>
            <a:ext cx="4572000" cy="1323439"/>
          </a:xfrm>
          <a:prstGeom prst="rect">
            <a:avLst/>
          </a:prstGeom>
          <a:ln w="38100">
            <a:solidFill>
              <a:schemeClr val="accent1"/>
            </a:solidFill>
          </a:ln>
        </p:spPr>
        <p:txBody>
          <a:bodyPr>
            <a:spAutoFit/>
          </a:bodyPr>
          <a:lstStyle/>
          <a:p>
            <a:pPr algn="just"/>
            <a:r>
              <a:rPr lang="ru-RU" b="1" dirty="0" smtClean="0">
                <a:solidFill>
                  <a:srgbClr val="C00000"/>
                </a:solidFill>
                <a:latin typeface="Times New Roman" pitchFamily="18" charset="0"/>
                <a:cs typeface="Times New Roman" pitchFamily="18" charset="0"/>
              </a:rPr>
              <a:t>1. </a:t>
            </a:r>
            <a:r>
              <a:rPr lang="ru-RU" sz="2000" b="1" dirty="0" smtClean="0">
                <a:solidFill>
                  <a:srgbClr val="C00000"/>
                </a:solidFill>
                <a:latin typeface="Times New Roman" pitchFamily="18" charset="0"/>
                <a:cs typeface="Times New Roman" pitchFamily="18" charset="0"/>
              </a:rPr>
              <a:t>фундаментальная экономическая проблема – </a:t>
            </a:r>
            <a:r>
              <a:rPr lang="ru-RU" sz="2000" b="1" dirty="0" err="1" smtClean="0">
                <a:solidFill>
                  <a:srgbClr val="C00000"/>
                </a:solidFill>
                <a:latin typeface="Times New Roman" pitchFamily="18" charset="0"/>
                <a:cs typeface="Times New Roman" pitchFamily="18" charset="0"/>
              </a:rPr>
              <a:t>проблема</a:t>
            </a:r>
            <a:r>
              <a:rPr lang="ru-RU" sz="2000" b="1" dirty="0" smtClean="0">
                <a:solidFill>
                  <a:srgbClr val="C00000"/>
                </a:solidFill>
                <a:latin typeface="Times New Roman" pitchFamily="18" charset="0"/>
                <a:cs typeface="Times New Roman" pitchFamily="18" charset="0"/>
              </a:rPr>
              <a:t> адекватного, рационального использования ограниченных ресурсов.</a:t>
            </a:r>
            <a:endParaRPr lang="ru-RU" sz="2000" b="1" dirty="0">
              <a:solidFill>
                <a:srgbClr val="C00000"/>
              </a:solidFill>
              <a:latin typeface="Times New Roman" pitchFamily="18" charset="0"/>
              <a:cs typeface="Times New Roman" pitchFamily="18" charset="0"/>
            </a:endParaRPr>
          </a:p>
        </p:txBody>
      </p:sp>
      <p:sp>
        <p:nvSpPr>
          <p:cNvPr id="29" name="Прямоугольник 28"/>
          <p:cNvSpPr/>
          <p:nvPr/>
        </p:nvSpPr>
        <p:spPr>
          <a:xfrm>
            <a:off x="2362200" y="5029200"/>
            <a:ext cx="4395306" cy="1631216"/>
          </a:xfrm>
          <a:prstGeom prst="rect">
            <a:avLst/>
          </a:prstGeom>
          <a:ln w="38100">
            <a:solidFill>
              <a:schemeClr val="accent1"/>
            </a:solidFill>
          </a:ln>
        </p:spPr>
        <p:txBody>
          <a:bodyPr wrap="none">
            <a:spAutoFit/>
          </a:bodyPr>
          <a:lstStyle/>
          <a:p>
            <a:r>
              <a:rPr lang="ru-RU" sz="2000" b="1" dirty="0" smtClean="0">
                <a:solidFill>
                  <a:srgbClr val="C00000"/>
                </a:solidFill>
              </a:rPr>
              <a:t>2. Проблема рационального выбора: </a:t>
            </a:r>
          </a:p>
          <a:p>
            <a:r>
              <a:rPr lang="ru-RU" sz="2000" b="1" dirty="0" smtClean="0">
                <a:solidFill>
                  <a:srgbClr val="C00000"/>
                </a:solidFill>
              </a:rPr>
              <a:t>что производить</a:t>
            </a:r>
          </a:p>
          <a:p>
            <a:r>
              <a:rPr lang="ru-RU" sz="2000" b="1" dirty="0" smtClean="0">
                <a:solidFill>
                  <a:srgbClr val="C00000"/>
                </a:solidFill>
              </a:rPr>
              <a:t> как производить</a:t>
            </a:r>
          </a:p>
          <a:p>
            <a:r>
              <a:rPr lang="ru-RU" sz="2000" b="1" dirty="0" smtClean="0">
                <a:solidFill>
                  <a:srgbClr val="C00000"/>
                </a:solidFill>
              </a:rPr>
              <a:t> для кого производить </a:t>
            </a:r>
          </a:p>
          <a:p>
            <a:r>
              <a:rPr lang="ru-RU" sz="2000" b="1" dirty="0" smtClean="0">
                <a:solidFill>
                  <a:srgbClr val="C00000"/>
                </a:solidFill>
              </a:rPr>
              <a:t>(когда?)</a:t>
            </a:r>
            <a:endParaRPr lang="ru-RU" sz="2000" b="1" dirty="0">
              <a:solidFill>
                <a:srgbClr val="C00000"/>
              </a:solidFill>
            </a:endParaRPr>
          </a:p>
        </p:txBody>
      </p:sp>
      <p:sp>
        <p:nvSpPr>
          <p:cNvPr id="30" name="Стрелка вниз 29"/>
          <p:cNvSpPr/>
          <p:nvPr/>
        </p:nvSpPr>
        <p:spPr>
          <a:xfrm>
            <a:off x="4419600" y="4191000"/>
            <a:ext cx="762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sp>
        <p:nvSpPr>
          <p:cNvPr id="31" name="Стрелка вниз 30"/>
          <p:cNvSpPr/>
          <p:nvPr/>
        </p:nvSpPr>
        <p:spPr>
          <a:xfrm>
            <a:off x="4343400" y="1524000"/>
            <a:ext cx="45719" cy="12954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Овал 13"/>
          <p:cNvSpPr/>
          <p:nvPr/>
        </p:nvSpPr>
        <p:spPr>
          <a:xfrm>
            <a:off x="0" y="1143000"/>
            <a:ext cx="3505200"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1)труд или трудовые ресурсы</a:t>
            </a:r>
            <a:endParaRPr lang="ru-RU" b="1" dirty="0">
              <a:solidFill>
                <a:srgbClr val="C00000"/>
              </a:solidFill>
            </a:endParaRPr>
          </a:p>
        </p:txBody>
      </p:sp>
      <p:sp>
        <p:nvSpPr>
          <p:cNvPr id="2" name="Заголовок 1"/>
          <p:cNvSpPr>
            <a:spLocks noGrp="1"/>
          </p:cNvSpPr>
          <p:nvPr>
            <p:ph type="title"/>
          </p:nvPr>
        </p:nvSpPr>
        <p:spPr>
          <a:xfrm>
            <a:off x="914400" y="0"/>
            <a:ext cx="8229600" cy="1143000"/>
          </a:xfrm>
        </p:spPr>
        <p:txBody>
          <a:bodyPr>
            <a:normAutofit/>
          </a:bodyPr>
          <a:lstStyle/>
          <a:p>
            <a:r>
              <a:rPr lang="ru-RU" sz="2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Ресурсы</a:t>
            </a:r>
            <a:r>
              <a:rPr lang="ru-RU" sz="2800" b="1" dirty="0" smtClean="0">
                <a:solidFill>
                  <a:srgbClr val="C00000"/>
                </a:solidFill>
              </a:rPr>
              <a:t>                          </a:t>
            </a:r>
            <a:r>
              <a:rPr lang="ru-RU" sz="200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Свободные</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b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br>
            <a:r>
              <a:rPr lang="ru-RU" sz="2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r>
              <a:rPr lang="ru-RU" sz="200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природные</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a:t>
            </a:r>
            <a:b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br>
            <a:endParaRPr lang="ru-RU" sz="2000" dirty="0">
              <a:solidFill>
                <a:srgbClr val="C00000"/>
              </a:solidFill>
              <a:latin typeface="Times New Roman" pitchFamily="18" charset="0"/>
              <a:cs typeface="Times New Roman" pitchFamily="18" charset="0"/>
            </a:endParaRPr>
          </a:p>
        </p:txBody>
      </p:sp>
      <p:cxnSp>
        <p:nvCxnSpPr>
          <p:cNvPr id="4" name="Прямая со стрелкой 3"/>
          <p:cNvCxnSpPr/>
          <p:nvPr/>
        </p:nvCxnSpPr>
        <p:spPr>
          <a:xfrm>
            <a:off x="5562600" y="2286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4267200" y="4572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048000" y="685800"/>
            <a:ext cx="2514600" cy="400110"/>
          </a:xfrm>
          <a:prstGeom prst="rect">
            <a:avLst/>
          </a:prstGeom>
        </p:spPr>
        <p:txBody>
          <a:bodyPr wrap="square">
            <a:spAutoFit/>
          </a:bodyPr>
          <a:lstStyle/>
          <a:p>
            <a:r>
              <a:rPr lang="ru-RU" sz="2000" dirty="0" smtClean="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ea typeface="+mj-ea"/>
                <a:cs typeface="Times New Roman" pitchFamily="18" charset="0"/>
              </a:rPr>
              <a:t>Экономические</a:t>
            </a:r>
            <a:endParaRPr lang="ru-RU" dirty="0"/>
          </a:p>
        </p:txBody>
      </p:sp>
      <p:sp>
        <p:nvSpPr>
          <p:cNvPr id="17" name="Овал 16"/>
          <p:cNvSpPr/>
          <p:nvPr/>
        </p:nvSpPr>
        <p:spPr>
          <a:xfrm>
            <a:off x="0" y="29718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3) капитал</a:t>
            </a:r>
            <a:endParaRPr lang="ru-RU" dirty="0"/>
          </a:p>
        </p:txBody>
      </p:sp>
      <p:sp>
        <p:nvSpPr>
          <p:cNvPr id="18" name="Овал 17"/>
          <p:cNvSpPr/>
          <p:nvPr/>
        </p:nvSpPr>
        <p:spPr>
          <a:xfrm>
            <a:off x="0" y="4038600"/>
            <a:ext cx="35814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труд или трудовые </a:t>
            </a:r>
            <a:r>
              <a:rPr lang="ru-RU" b="1" dirty="0" smtClean="0"/>
              <a:t>ре</a:t>
            </a:r>
          </a:p>
          <a:p>
            <a:endParaRPr lang="ru-RU" b="1" dirty="0" smtClean="0">
              <a:solidFill>
                <a:srgbClr val="C00000"/>
              </a:solidFill>
            </a:endParaRPr>
          </a:p>
          <a:p>
            <a:r>
              <a:rPr lang="ru-RU" b="1" dirty="0" smtClean="0">
                <a:solidFill>
                  <a:srgbClr val="C00000"/>
                </a:solidFill>
              </a:rPr>
              <a:t>4)Предпринимательские </a:t>
            </a:r>
            <a:r>
              <a:rPr lang="ru-RU" b="1" dirty="0" err="1" smtClean="0">
                <a:solidFill>
                  <a:srgbClr val="C00000"/>
                </a:solidFill>
              </a:rPr>
              <a:t>способности</a:t>
            </a:r>
            <a:r>
              <a:rPr lang="ru-RU" b="1" dirty="0" err="1" smtClean="0"/>
              <a:t>урсы</a:t>
            </a:r>
            <a:r>
              <a:rPr lang="ru-RU" dirty="0" smtClean="0"/>
              <a:t>; Труд</a:t>
            </a:r>
          </a:p>
          <a:p>
            <a:pPr algn="ctr"/>
            <a:endParaRPr lang="ru-RU" dirty="0"/>
          </a:p>
        </p:txBody>
      </p:sp>
      <p:sp>
        <p:nvSpPr>
          <p:cNvPr id="19" name="Овал 18"/>
          <p:cNvSpPr/>
          <p:nvPr/>
        </p:nvSpPr>
        <p:spPr>
          <a:xfrm>
            <a:off x="0" y="57150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5) информация и </a:t>
            </a:r>
            <a:r>
              <a:rPr lang="ru-RU" b="1" dirty="0" err="1" smtClean="0">
                <a:solidFill>
                  <a:srgbClr val="C00000"/>
                </a:solidFill>
              </a:rPr>
              <a:t>знания</a:t>
            </a:r>
            <a:r>
              <a:rPr lang="ru-RU" b="1" dirty="0" err="1" smtClean="0"/>
              <a:t>р</a:t>
            </a:r>
            <a:endParaRPr lang="ru-RU" dirty="0"/>
          </a:p>
        </p:txBody>
      </p:sp>
      <p:sp>
        <p:nvSpPr>
          <p:cNvPr id="16" name="Овал 15"/>
          <p:cNvSpPr/>
          <p:nvPr/>
        </p:nvSpPr>
        <p:spPr>
          <a:xfrm>
            <a:off x="0" y="19812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solidFill>
                <a:srgbClr val="C00000"/>
              </a:solidFill>
            </a:endParaRPr>
          </a:p>
          <a:p>
            <a:pPr algn="ctr"/>
            <a:r>
              <a:rPr lang="ru-RU" b="1" dirty="0" smtClean="0">
                <a:solidFill>
                  <a:srgbClr val="C00000"/>
                </a:solidFill>
              </a:rPr>
              <a:t>2) земля, или природные ресурсы</a:t>
            </a:r>
          </a:p>
          <a:p>
            <a:pPr algn="ctr"/>
            <a:endParaRPr lang="ru-RU" dirty="0"/>
          </a:p>
        </p:txBody>
      </p:sp>
      <p:sp>
        <p:nvSpPr>
          <p:cNvPr id="21" name="Прямоугольник 20"/>
          <p:cNvSpPr/>
          <p:nvPr/>
        </p:nvSpPr>
        <p:spPr>
          <a:xfrm>
            <a:off x="3810000" y="11430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Труд представляет собой деятельность человека по производству экономических благ и оказанию услуг</a:t>
            </a:r>
            <a:endParaRPr lang="ru-RU" sz="1600" b="1" dirty="0">
              <a:solidFill>
                <a:schemeClr val="tx1"/>
              </a:solidFill>
              <a:latin typeface="Times New Roman" pitchFamily="18" charset="0"/>
              <a:cs typeface="Times New Roman" pitchFamily="18" charset="0"/>
            </a:endParaRPr>
          </a:p>
        </p:txBody>
      </p:sp>
      <p:sp>
        <p:nvSpPr>
          <p:cNvPr id="22" name="Прямоугольник 21"/>
          <p:cNvSpPr/>
          <p:nvPr/>
        </p:nvSpPr>
        <p:spPr>
          <a:xfrm>
            <a:off x="3810000" y="20574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совокупность земель сельскохозяйственного и </a:t>
            </a:r>
            <a:r>
              <a:rPr lang="ru-RU" sz="1600" b="1" dirty="0" err="1" smtClean="0">
                <a:solidFill>
                  <a:schemeClr val="tx1"/>
                </a:solidFill>
                <a:latin typeface="Times New Roman" pitchFamily="18" charset="0"/>
                <a:cs typeface="Times New Roman" pitchFamily="18" charset="0"/>
              </a:rPr>
              <a:t>несель</a:t>
            </a:r>
            <a:r>
              <a:rPr lang="ru-RU" sz="1600" b="1" dirty="0" smtClean="0">
                <a:solidFill>
                  <a:schemeClr val="tx1"/>
                </a:solidFill>
                <a:latin typeface="Times New Roman" pitchFamily="18" charset="0"/>
                <a:cs typeface="Times New Roman" pitchFamily="18" charset="0"/>
              </a:rPr>
              <a:t>- </a:t>
            </a:r>
            <a:r>
              <a:rPr lang="ru-RU" sz="1600" b="1" dirty="0" err="1" smtClean="0">
                <a:solidFill>
                  <a:schemeClr val="tx1"/>
                </a:solidFill>
                <a:latin typeface="Times New Roman" pitchFamily="18" charset="0"/>
                <a:cs typeface="Times New Roman" pitchFamily="18" charset="0"/>
              </a:rPr>
              <a:t>скохозяйственного</a:t>
            </a:r>
            <a:r>
              <a:rPr lang="ru-RU" sz="1600" b="1" dirty="0" smtClean="0">
                <a:solidFill>
                  <a:schemeClr val="tx1"/>
                </a:solidFill>
                <a:latin typeface="Times New Roman" pitchFamily="18" charset="0"/>
                <a:cs typeface="Times New Roman" pitchFamily="18" charset="0"/>
              </a:rPr>
              <a:t> назначения, но и полезные ископаемые, лесные и водные ресурсы. </a:t>
            </a:r>
            <a:endParaRPr lang="ru-RU" sz="1600" b="1" dirty="0">
              <a:solidFill>
                <a:schemeClr val="tx1"/>
              </a:solidFill>
              <a:latin typeface="Times New Roman" pitchFamily="18" charset="0"/>
              <a:cs typeface="Times New Roman" pitchFamily="18" charset="0"/>
            </a:endParaRPr>
          </a:p>
        </p:txBody>
      </p:sp>
      <p:sp>
        <p:nvSpPr>
          <p:cNvPr id="23" name="Прямоугольник 22"/>
          <p:cNvSpPr/>
          <p:nvPr/>
        </p:nvSpPr>
        <p:spPr>
          <a:xfrm>
            <a:off x="3810000" y="4267200"/>
            <a:ext cx="5334000" cy="1066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вид человеческой деятельности, использующий инновационные подходы при производстве благ, при принятии решений, используя оптимальным образом остальные факторы производства</a:t>
            </a:r>
            <a:r>
              <a:rPr lang="ru-RU" sz="1600" dirty="0" smtClean="0">
                <a:solidFill>
                  <a:schemeClr val="tx1"/>
                </a:solidFill>
                <a:latin typeface="Times New Roman" pitchFamily="18" charset="0"/>
                <a:cs typeface="Times New Roman" pitchFamily="18" charset="0"/>
              </a:rPr>
              <a:t>. </a:t>
            </a:r>
            <a:endParaRPr lang="ru-RU" sz="1600" dirty="0">
              <a:solidFill>
                <a:schemeClr val="tx1"/>
              </a:solidFill>
              <a:latin typeface="Times New Roman" pitchFamily="18" charset="0"/>
              <a:cs typeface="Times New Roman" pitchFamily="18" charset="0"/>
            </a:endParaRPr>
          </a:p>
        </p:txBody>
      </p:sp>
      <p:sp>
        <p:nvSpPr>
          <p:cNvPr id="24" name="Прямоугольник 23"/>
          <p:cNvSpPr/>
          <p:nvPr/>
        </p:nvSpPr>
        <p:spPr>
          <a:xfrm>
            <a:off x="3810000" y="31242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средства производства: машины, станки, оборудование, производственные сооружения, а также денежные средства, необходимые для их приобретения</a:t>
            </a:r>
            <a:endParaRPr lang="ru-RU" sz="1600" b="1" dirty="0">
              <a:solidFill>
                <a:schemeClr val="tx1"/>
              </a:solidFill>
              <a:latin typeface="Times New Roman" pitchFamily="18" charset="0"/>
              <a:cs typeface="Times New Roman" pitchFamily="18" charset="0"/>
            </a:endParaRPr>
          </a:p>
        </p:txBody>
      </p:sp>
      <p:sp>
        <p:nvSpPr>
          <p:cNvPr id="25" name="Прямоугольник 24"/>
          <p:cNvSpPr/>
          <p:nvPr/>
        </p:nvSpPr>
        <p:spPr>
          <a:xfrm>
            <a:off x="3733800" y="5562600"/>
            <a:ext cx="5410200" cy="1066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относительно объективная сущность, или набор данных о тех или иных производствен- </a:t>
            </a:r>
            <a:r>
              <a:rPr lang="ru-RU" dirty="0" err="1" smtClean="0"/>
              <a:t>ных</a:t>
            </a:r>
            <a:r>
              <a:rPr lang="ru-RU" dirty="0" smtClean="0"/>
              <a:t> и технологических процессах», а под знаниями – «ин- формация, усвоенная человеком</a:t>
            </a:r>
            <a:endParaRPr lang="ru-RU" dirty="0"/>
          </a:p>
        </p:txBody>
      </p:sp>
      <p:sp>
        <p:nvSpPr>
          <p:cNvPr id="26" name="Прямоугольник 25"/>
          <p:cNvSpPr/>
          <p:nvPr/>
        </p:nvSpPr>
        <p:spPr>
          <a:xfrm>
            <a:off x="3733800" y="5334000"/>
            <a:ext cx="5410200" cy="1323439"/>
          </a:xfrm>
          <a:prstGeom prst="rect">
            <a:avLst/>
          </a:prstGeom>
        </p:spPr>
        <p:txBody>
          <a:bodyPr wrap="square">
            <a:spAutoFit/>
          </a:bodyPr>
          <a:lstStyle/>
          <a:p>
            <a:pPr algn="just"/>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относительно объективная сущность, или набор данных о тех или иных производственных и технологических процессах», а под знаниями «ин- формация, усвоенная человеком</a:t>
            </a:r>
            <a:endParaRPr lang="ru-RU" sz="16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066800" y="381000"/>
            <a:ext cx="7696200" cy="5867400"/>
          </a:xfrm>
          <a:prstGeom prst="rect">
            <a:avLst/>
          </a:prstGeom>
          <a:solidFill>
            <a:schemeClr val="accent3">
              <a:lumMod val="40000"/>
              <a:lumOff val="60000"/>
            </a:schemeClr>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04800"/>
            <a:ext cx="8458200" cy="6247864"/>
          </a:xfrm>
          <a:prstGeom prst="rect">
            <a:avLst/>
          </a:prstGeom>
        </p:spPr>
        <p:txBody>
          <a:bodyPr wrap="square">
            <a:spAutoFit/>
          </a:bodyPr>
          <a:lstStyle/>
          <a:p>
            <a:r>
              <a:rPr lang="ru-RU" sz="2000" dirty="0" smtClean="0">
                <a:latin typeface="Times New Roman" pitchFamily="18" charset="0"/>
                <a:cs typeface="Times New Roman" pitchFamily="18" charset="0"/>
              </a:rPr>
              <a:t>Кривая производственных возможностей является иллюстрацией четырех фундаментальных положений: </a:t>
            </a:r>
          </a:p>
          <a:p>
            <a:pPr marL="457200" indent="-457200">
              <a:buAutoNum type="arabicPeriod"/>
            </a:pPr>
            <a:r>
              <a:rPr lang="ru-RU" sz="2000" dirty="0" smtClean="0">
                <a:latin typeface="Times New Roman" pitchFamily="18" charset="0"/>
                <a:cs typeface="Times New Roman" pitchFamily="18" charset="0"/>
              </a:rPr>
              <a:t>Ограниченность ресурсов. Об этом свидетельствует область недостижимых комбинаций товаров Х и Y за линией РРС (как, например, в точке К). </a:t>
            </a:r>
          </a:p>
          <a:p>
            <a:pPr marL="457200" indent="-457200">
              <a:buAutoNum type="arabicPeriod"/>
            </a:pPr>
            <a:r>
              <a:rPr lang="ru-RU" sz="2000" dirty="0" smtClean="0">
                <a:latin typeface="Times New Roman" pitchFamily="18" charset="0"/>
                <a:cs typeface="Times New Roman" pitchFamily="18" charset="0"/>
              </a:rPr>
              <a:t>Необходимость выбора. Надо решить, какой набор то варов Х и Y, соответствующий линии РРС, удовлетворит запросы общества. </a:t>
            </a:r>
          </a:p>
          <a:p>
            <a:pPr marL="457200" indent="-457200">
              <a:buAutoNum type="arabicPeriod"/>
            </a:pPr>
            <a:r>
              <a:rPr lang="ru-RU" sz="2000" dirty="0" smtClean="0">
                <a:latin typeface="Times New Roman" pitchFamily="18" charset="0"/>
                <a:cs typeface="Times New Roman" pitchFamily="18" charset="0"/>
              </a:rPr>
              <a:t>Существование издержек упущенной возможности. На это показывает падающий характер кривой РРС, так как для производства дополнительной единицы товара Y надо отказаться от выпуска какого-то количества товара Х, т.е. нести издержки упущенной возможности. </a:t>
            </a:r>
          </a:p>
          <a:p>
            <a:pPr marL="457200" indent="-457200">
              <a:buAutoNum type="arabicPeriod"/>
            </a:pPr>
            <a:r>
              <a:rPr lang="ru-RU" sz="2000" dirty="0" smtClean="0">
                <a:latin typeface="Times New Roman" pitchFamily="18" charset="0"/>
                <a:cs typeface="Times New Roman" pitchFamily="18" charset="0"/>
              </a:rPr>
              <a:t> Увеличение издержек упущенной возможности. Выпуск первых единиц товара Y, можно осуществить, использовав наиболее производительные ресурсы. Это поначалу не вызовет резкого уменьшения производства товара Х. Однако по мере дальнейшего расширения объемов выпуска товара Y необходимо привлекать менее качественные ресурсы. В этой связи каждая дополнительная единица Y потребует отказа от производства все увеличивающегося количества товара Х. Следовательно, с ростом выпуска товара Y издержки упущенной возможности постоянно увеличиваются</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0" y="9353550"/>
            <a:ext cx="8820150" cy="641350"/>
          </a:xfrm>
          <a:prstGeom prst="rect">
            <a:avLst/>
          </a:prstGeom>
          <a:noFill/>
          <a:ln w="9525">
            <a:noFill/>
            <a:miter lim="800000"/>
            <a:headEnd/>
            <a:tailEnd/>
          </a:ln>
        </p:spPr>
        <p:txBody>
          <a:bodyPr anchor="ctr">
            <a:spAutoFit/>
          </a:bodyPr>
          <a:lstStyle/>
          <a:p>
            <a:pPr algn="ctr">
              <a:tabLst>
                <a:tab pos="685800" algn="l"/>
              </a:tabLst>
            </a:pPr>
            <a:endParaRPr lang="ru-RU"/>
          </a:p>
          <a:p>
            <a:pPr algn="ctr">
              <a:tabLst>
                <a:tab pos="685800" algn="l"/>
              </a:tabLst>
            </a:pPr>
            <a:endParaRPr lang="ru-RU"/>
          </a:p>
        </p:txBody>
      </p:sp>
      <p:sp>
        <p:nvSpPr>
          <p:cNvPr id="5123" name="Rectangle 5"/>
          <p:cNvSpPr>
            <a:spLocks noChangeArrowheads="1"/>
          </p:cNvSpPr>
          <p:nvPr/>
        </p:nvSpPr>
        <p:spPr bwMode="auto">
          <a:xfrm>
            <a:off x="1187450" y="0"/>
            <a:ext cx="6940550" cy="519113"/>
          </a:xfrm>
          <a:prstGeom prst="rect">
            <a:avLst/>
          </a:prstGeom>
          <a:solidFill>
            <a:schemeClr val="accent1">
              <a:lumMod val="20000"/>
              <a:lumOff val="80000"/>
            </a:schemeClr>
          </a:solidFill>
          <a:ln w="9525">
            <a:noFill/>
            <a:miter lim="800000"/>
            <a:headEnd/>
            <a:tailEnd/>
          </a:ln>
        </p:spPr>
        <p:txBody>
          <a:bodyPr wrap="none">
            <a:spAutoFit/>
          </a:bodyPr>
          <a:lstStyle/>
          <a:p>
            <a:r>
              <a:rPr lang="ru-RU" sz="2800" b="1" i="1" dirty="0">
                <a:solidFill>
                  <a:srgbClr val="000000"/>
                </a:solidFill>
                <a:latin typeface="Times New Roman" pitchFamily="18" charset="0"/>
              </a:rPr>
              <a:t>Экономические блага и их классификация.</a:t>
            </a:r>
          </a:p>
        </p:txBody>
      </p:sp>
      <p:sp>
        <p:nvSpPr>
          <p:cNvPr id="5124" name="Rectangle 7"/>
          <p:cNvSpPr>
            <a:spLocks noChangeArrowheads="1"/>
          </p:cNvSpPr>
          <p:nvPr/>
        </p:nvSpPr>
        <p:spPr bwMode="auto">
          <a:xfrm>
            <a:off x="0" y="765175"/>
            <a:ext cx="8893175" cy="1190625"/>
          </a:xfrm>
          <a:prstGeom prst="rect">
            <a:avLst/>
          </a:prstGeom>
          <a:solidFill>
            <a:schemeClr val="accent1">
              <a:lumMod val="20000"/>
              <a:lumOff val="80000"/>
            </a:schemeClr>
          </a:solidFill>
          <a:ln w="9525">
            <a:noFill/>
            <a:miter lim="800000"/>
            <a:headEnd/>
            <a:tailEnd/>
          </a:ln>
        </p:spPr>
        <p:txBody>
          <a:bodyPr>
            <a:spAutoFit/>
          </a:bodyPr>
          <a:lstStyle/>
          <a:p>
            <a:pPr algn="just"/>
            <a:r>
              <a:rPr lang="ru-RU" b="1" dirty="0">
                <a:solidFill>
                  <a:srgbClr val="000000"/>
                </a:solidFill>
              </a:rPr>
              <a:t>Благо – это все, что заключает в себе определенный положительный смысл, предмет, явление, продукт труда, удовлетворяющий определенную человеческую потребность и отвечающий интересам, целям, устремлениям людей.</a:t>
            </a:r>
          </a:p>
        </p:txBody>
      </p:sp>
      <p:sp>
        <p:nvSpPr>
          <p:cNvPr id="5125" name="Oval 8"/>
          <p:cNvSpPr>
            <a:spLocks noChangeArrowheads="1"/>
          </p:cNvSpPr>
          <p:nvPr/>
        </p:nvSpPr>
        <p:spPr bwMode="auto">
          <a:xfrm>
            <a:off x="2286000" y="2133600"/>
            <a:ext cx="4537075" cy="503238"/>
          </a:xfrm>
          <a:prstGeom prst="ellipse">
            <a:avLst/>
          </a:prstGeom>
          <a:solidFill>
            <a:schemeClr val="accent1">
              <a:lumMod val="20000"/>
              <a:lumOff val="80000"/>
            </a:schemeClr>
          </a:solidFill>
          <a:ln w="9525">
            <a:solidFill>
              <a:schemeClr val="tx1"/>
            </a:solidFill>
            <a:round/>
            <a:headEnd/>
            <a:tailEnd/>
          </a:ln>
        </p:spPr>
        <p:txBody>
          <a:bodyPr wrap="none" anchor="ctr"/>
          <a:lstStyle/>
          <a:p>
            <a:pPr algn="ctr"/>
            <a:r>
              <a:rPr lang="ru-RU" sz="2400" b="1">
                <a:solidFill>
                  <a:srgbClr val="000000"/>
                </a:solidFill>
                <a:latin typeface="Times New Roman" pitchFamily="18" charset="0"/>
              </a:rPr>
              <a:t>Блага</a:t>
            </a:r>
          </a:p>
        </p:txBody>
      </p:sp>
      <p:sp>
        <p:nvSpPr>
          <p:cNvPr id="5126" name="Rectangle 9"/>
          <p:cNvSpPr>
            <a:spLocks noChangeArrowheads="1"/>
          </p:cNvSpPr>
          <p:nvPr/>
        </p:nvSpPr>
        <p:spPr bwMode="auto">
          <a:xfrm>
            <a:off x="468313" y="3644900"/>
            <a:ext cx="3960812"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a:solidFill>
                  <a:srgbClr val="000000"/>
                </a:solidFill>
              </a:rPr>
              <a:t>Материальные блага </a:t>
            </a:r>
          </a:p>
        </p:txBody>
      </p:sp>
      <p:sp>
        <p:nvSpPr>
          <p:cNvPr id="5127" name="Rectangle 10"/>
          <p:cNvSpPr>
            <a:spLocks noChangeArrowheads="1"/>
          </p:cNvSpPr>
          <p:nvPr/>
        </p:nvSpPr>
        <p:spPr bwMode="auto">
          <a:xfrm>
            <a:off x="5508625" y="3716338"/>
            <a:ext cx="3382963"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a:solidFill>
                  <a:srgbClr val="000000"/>
                </a:solidFill>
              </a:rPr>
              <a:t>Нематериальные</a:t>
            </a:r>
            <a:r>
              <a:rPr lang="ru-RU" b="1"/>
              <a:t> </a:t>
            </a:r>
            <a:r>
              <a:rPr lang="ru-RU" b="1">
                <a:solidFill>
                  <a:srgbClr val="000000"/>
                </a:solidFill>
              </a:rPr>
              <a:t>блага</a:t>
            </a:r>
          </a:p>
        </p:txBody>
      </p:sp>
      <p:sp>
        <p:nvSpPr>
          <p:cNvPr id="5128" name="Rectangle 12"/>
          <p:cNvSpPr>
            <a:spLocks noChangeArrowheads="1"/>
          </p:cNvSpPr>
          <p:nvPr/>
        </p:nvSpPr>
        <p:spPr bwMode="auto">
          <a:xfrm>
            <a:off x="323850" y="5084763"/>
            <a:ext cx="1944688"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Средства</a:t>
            </a:r>
          </a:p>
          <a:p>
            <a:pPr algn="ctr"/>
            <a:r>
              <a:rPr lang="ru-RU" b="1" dirty="0">
                <a:solidFill>
                  <a:srgbClr val="000000"/>
                </a:solidFill>
              </a:rPr>
              <a:t> производства</a:t>
            </a:r>
          </a:p>
        </p:txBody>
      </p:sp>
      <p:sp>
        <p:nvSpPr>
          <p:cNvPr id="5129" name="Rectangle 13"/>
          <p:cNvSpPr>
            <a:spLocks noChangeArrowheads="1"/>
          </p:cNvSpPr>
          <p:nvPr/>
        </p:nvSpPr>
        <p:spPr bwMode="auto">
          <a:xfrm>
            <a:off x="2627313" y="5084763"/>
            <a:ext cx="1800225"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Предметы</a:t>
            </a:r>
            <a:r>
              <a:rPr lang="ru-RU" b="1" dirty="0"/>
              <a:t> </a:t>
            </a:r>
          </a:p>
          <a:p>
            <a:pPr algn="ctr"/>
            <a:r>
              <a:rPr lang="ru-RU" b="1" dirty="0">
                <a:solidFill>
                  <a:srgbClr val="000000"/>
                </a:solidFill>
              </a:rPr>
              <a:t>потребления</a:t>
            </a:r>
          </a:p>
        </p:txBody>
      </p:sp>
      <p:sp>
        <p:nvSpPr>
          <p:cNvPr id="5130" name="Line 14"/>
          <p:cNvSpPr>
            <a:spLocks noChangeShapeType="1"/>
          </p:cNvSpPr>
          <p:nvPr/>
        </p:nvSpPr>
        <p:spPr bwMode="auto">
          <a:xfrm flipH="1">
            <a:off x="2268538" y="3213100"/>
            <a:ext cx="790575" cy="431800"/>
          </a:xfrm>
          <a:prstGeom prst="line">
            <a:avLst/>
          </a:prstGeom>
          <a:noFill/>
          <a:ln w="9525">
            <a:solidFill>
              <a:srgbClr val="000000"/>
            </a:solidFill>
            <a:round/>
            <a:headEnd/>
            <a:tailEnd type="triangle" w="med" len="med"/>
          </a:ln>
        </p:spPr>
        <p:txBody>
          <a:bodyPr/>
          <a:lstStyle/>
          <a:p>
            <a:endParaRPr lang="ru-RU"/>
          </a:p>
        </p:txBody>
      </p:sp>
      <p:sp>
        <p:nvSpPr>
          <p:cNvPr id="5131" name="Line 15"/>
          <p:cNvSpPr>
            <a:spLocks noChangeShapeType="1"/>
          </p:cNvSpPr>
          <p:nvPr/>
        </p:nvSpPr>
        <p:spPr bwMode="auto">
          <a:xfrm>
            <a:off x="2916238" y="3357563"/>
            <a:ext cx="4248150" cy="358775"/>
          </a:xfrm>
          <a:prstGeom prst="line">
            <a:avLst/>
          </a:prstGeom>
          <a:noFill/>
          <a:ln w="9525">
            <a:solidFill>
              <a:srgbClr val="000000"/>
            </a:solidFill>
            <a:round/>
            <a:headEnd/>
            <a:tailEnd type="triangle" w="med" len="med"/>
          </a:ln>
        </p:spPr>
        <p:txBody>
          <a:bodyPr/>
          <a:lstStyle/>
          <a:p>
            <a:endParaRPr lang="ru-RU"/>
          </a:p>
        </p:txBody>
      </p:sp>
      <p:sp>
        <p:nvSpPr>
          <p:cNvPr id="5132" name="Line 16"/>
          <p:cNvSpPr>
            <a:spLocks noChangeShapeType="1"/>
          </p:cNvSpPr>
          <p:nvPr/>
        </p:nvSpPr>
        <p:spPr bwMode="auto">
          <a:xfrm flipH="1">
            <a:off x="971550" y="4581525"/>
            <a:ext cx="1439863" cy="503238"/>
          </a:xfrm>
          <a:prstGeom prst="line">
            <a:avLst/>
          </a:prstGeom>
          <a:noFill/>
          <a:ln w="9525">
            <a:solidFill>
              <a:srgbClr val="000000"/>
            </a:solidFill>
            <a:round/>
            <a:headEnd/>
            <a:tailEnd type="triangle" w="med" len="med"/>
          </a:ln>
        </p:spPr>
        <p:txBody>
          <a:bodyPr/>
          <a:lstStyle/>
          <a:p>
            <a:endParaRPr lang="ru-RU"/>
          </a:p>
        </p:txBody>
      </p:sp>
      <p:sp>
        <p:nvSpPr>
          <p:cNvPr id="5133" name="Line 17"/>
          <p:cNvSpPr>
            <a:spLocks noChangeShapeType="1"/>
          </p:cNvSpPr>
          <p:nvPr/>
        </p:nvSpPr>
        <p:spPr bwMode="auto">
          <a:xfrm>
            <a:off x="2411413" y="4581525"/>
            <a:ext cx="865187" cy="503238"/>
          </a:xfrm>
          <a:prstGeom prst="line">
            <a:avLst/>
          </a:prstGeom>
          <a:noFill/>
          <a:ln w="9525">
            <a:solidFill>
              <a:srgbClr val="000000"/>
            </a:solidFill>
            <a:round/>
            <a:headEnd/>
            <a:tailEnd type="triangle" w="med" len="med"/>
          </a:ln>
        </p:spPr>
        <p:txBody>
          <a:bodyPr/>
          <a:lstStyle/>
          <a:p>
            <a:endParaRPr lang="ru-RU"/>
          </a:p>
        </p:txBody>
      </p:sp>
      <p:sp>
        <p:nvSpPr>
          <p:cNvPr id="5134" name="Line 18"/>
          <p:cNvSpPr>
            <a:spLocks noChangeShapeType="1"/>
          </p:cNvSpPr>
          <p:nvPr/>
        </p:nvSpPr>
        <p:spPr bwMode="auto">
          <a:xfrm>
            <a:off x="6948488" y="4652963"/>
            <a:ext cx="0" cy="504825"/>
          </a:xfrm>
          <a:prstGeom prst="line">
            <a:avLst/>
          </a:prstGeom>
          <a:noFill/>
          <a:ln w="9525">
            <a:solidFill>
              <a:srgbClr val="000000"/>
            </a:solidFill>
            <a:round/>
            <a:headEnd/>
            <a:tailEnd type="triangle" w="med" len="med"/>
          </a:ln>
        </p:spPr>
        <p:txBody>
          <a:bodyPr/>
          <a:lstStyle/>
          <a:p>
            <a:endParaRPr lang="ru-RU"/>
          </a:p>
        </p:txBody>
      </p:sp>
      <p:sp>
        <p:nvSpPr>
          <p:cNvPr id="5135" name="Rectangle 19"/>
          <p:cNvSpPr>
            <a:spLocks noChangeArrowheads="1"/>
          </p:cNvSpPr>
          <p:nvPr/>
        </p:nvSpPr>
        <p:spPr bwMode="auto">
          <a:xfrm>
            <a:off x="6227763" y="5013325"/>
            <a:ext cx="2016125" cy="1512888"/>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Здравоохранение</a:t>
            </a:r>
          </a:p>
          <a:p>
            <a:pPr algn="ctr"/>
            <a:r>
              <a:rPr lang="ru-RU" b="1" dirty="0">
                <a:solidFill>
                  <a:srgbClr val="000000"/>
                </a:solidFill>
              </a:rPr>
              <a:t>Образование</a:t>
            </a:r>
          </a:p>
          <a:p>
            <a:pPr algn="ctr"/>
            <a:r>
              <a:rPr lang="ru-RU" b="1" dirty="0">
                <a:solidFill>
                  <a:srgbClr val="000000"/>
                </a:solidFill>
              </a:rPr>
              <a:t>Искусство</a:t>
            </a:r>
          </a:p>
          <a:p>
            <a:pPr algn="ctr"/>
            <a:r>
              <a:rPr lang="ru-RU" b="1" dirty="0">
                <a:solidFill>
                  <a:srgbClr val="000000"/>
                </a:solidFill>
              </a:rPr>
              <a:t>Культура</a:t>
            </a:r>
          </a:p>
        </p:txBody>
      </p:sp>
      <p:sp>
        <p:nvSpPr>
          <p:cNvPr id="5136" name="Rectangle 20"/>
          <p:cNvSpPr>
            <a:spLocks noChangeArrowheads="1"/>
          </p:cNvSpPr>
          <p:nvPr/>
        </p:nvSpPr>
        <p:spPr bwMode="auto">
          <a:xfrm>
            <a:off x="395288" y="2852738"/>
            <a:ext cx="2881312" cy="482600"/>
          </a:xfrm>
          <a:prstGeom prst="rect">
            <a:avLst/>
          </a:prstGeom>
          <a:solidFill>
            <a:schemeClr val="accent1">
              <a:lumMod val="20000"/>
              <a:lumOff val="80000"/>
            </a:schemeClr>
          </a:solidFill>
          <a:ln w="9525">
            <a:solidFill>
              <a:srgbClr val="000000"/>
            </a:solidFill>
            <a:miter lim="800000"/>
            <a:headEnd/>
            <a:tailEnd/>
          </a:ln>
        </p:spPr>
        <p:txBody>
          <a:bodyPr wrap="none" anchor="ctr"/>
          <a:lstStyle/>
          <a:p>
            <a:pPr algn="ctr"/>
            <a:r>
              <a:rPr lang="ru-RU" b="1" dirty="0">
                <a:solidFill>
                  <a:srgbClr val="000000"/>
                </a:solidFill>
              </a:rPr>
              <a:t>Экономические</a:t>
            </a:r>
          </a:p>
        </p:txBody>
      </p:sp>
      <p:sp>
        <p:nvSpPr>
          <p:cNvPr id="5137" name="Rectangle 21"/>
          <p:cNvSpPr>
            <a:spLocks noChangeArrowheads="1"/>
          </p:cNvSpPr>
          <p:nvPr/>
        </p:nvSpPr>
        <p:spPr bwMode="auto">
          <a:xfrm>
            <a:off x="5292725" y="2781300"/>
            <a:ext cx="3529013" cy="503238"/>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Естественные</a:t>
            </a:r>
          </a:p>
          <a:p>
            <a:pPr algn="ctr"/>
            <a:r>
              <a:rPr lang="ru-RU" b="1" dirty="0">
                <a:solidFill>
                  <a:srgbClr val="000000"/>
                </a:solidFill>
              </a:rPr>
              <a:t>(дары</a:t>
            </a:r>
            <a:r>
              <a:rPr lang="ru-RU" b="1" dirty="0"/>
              <a:t> </a:t>
            </a:r>
            <a:r>
              <a:rPr lang="ru-RU" b="1" dirty="0">
                <a:solidFill>
                  <a:srgbClr val="000000"/>
                </a:solidFill>
              </a:rPr>
              <a:t>природы</a:t>
            </a:r>
            <a:r>
              <a:rPr lang="ru-RU" b="1"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10039350" y="3544888"/>
            <a:ext cx="247650" cy="641350"/>
          </a:xfrm>
          <a:prstGeom prst="rect">
            <a:avLst/>
          </a:prstGeom>
          <a:noFill/>
          <a:ln w="9525">
            <a:noFill/>
            <a:miter lim="800000"/>
            <a:headEnd/>
            <a:tailEnd/>
          </a:ln>
        </p:spPr>
        <p:txBody>
          <a:bodyPr wrap="none" anchor="ctr">
            <a:spAutoFit/>
          </a:bodyPr>
          <a:lstStyle/>
          <a:p>
            <a:pPr algn="ctr">
              <a:tabLst>
                <a:tab pos="609600" algn="l"/>
              </a:tabLst>
            </a:pPr>
            <a:r>
              <a:rPr lang="ru-RU"/>
              <a:t>:</a:t>
            </a:r>
          </a:p>
          <a:p>
            <a:pPr algn="ctr">
              <a:tabLst>
                <a:tab pos="609600" algn="l"/>
              </a:tabLst>
            </a:pPr>
            <a:endParaRPr lang="ru-RU"/>
          </a:p>
        </p:txBody>
      </p:sp>
      <p:sp>
        <p:nvSpPr>
          <p:cNvPr id="6147" name="Rectangle 5"/>
          <p:cNvSpPr>
            <a:spLocks noChangeArrowheads="1"/>
          </p:cNvSpPr>
          <p:nvPr/>
        </p:nvSpPr>
        <p:spPr bwMode="auto">
          <a:xfrm>
            <a:off x="152400" y="188913"/>
            <a:ext cx="8839200" cy="707886"/>
          </a:xfrm>
          <a:prstGeom prst="rect">
            <a:avLst/>
          </a:prstGeom>
          <a:solidFill>
            <a:schemeClr val="accent1">
              <a:lumMod val="20000"/>
              <a:lumOff val="80000"/>
            </a:schemeClr>
          </a:solidFill>
          <a:ln w="9525">
            <a:noFill/>
            <a:miter lim="800000"/>
            <a:headEnd/>
            <a:tailEnd/>
          </a:ln>
        </p:spPr>
        <p:txBody>
          <a:bodyPr wrap="square">
            <a:spAutoFit/>
          </a:bodyPr>
          <a:lstStyle/>
          <a:p>
            <a:r>
              <a:rPr lang="ru-RU" sz="2000" b="1" i="1" dirty="0">
                <a:solidFill>
                  <a:srgbClr val="000000"/>
                </a:solidFill>
                <a:latin typeface="Times New Roman" pitchFamily="18" charset="0"/>
              </a:rPr>
              <a:t>По степени долговечности экономические блага </a:t>
            </a:r>
            <a:r>
              <a:rPr lang="ru-RU" sz="2000" b="1" i="1" dirty="0" smtClean="0">
                <a:solidFill>
                  <a:srgbClr val="000000"/>
                </a:solidFill>
                <a:latin typeface="Times New Roman" pitchFamily="18" charset="0"/>
              </a:rPr>
              <a:t>можно  </a:t>
            </a:r>
            <a:r>
              <a:rPr lang="ru-RU" sz="2000" b="1" i="1" dirty="0">
                <a:solidFill>
                  <a:srgbClr val="000000"/>
                </a:solidFill>
                <a:latin typeface="Times New Roman" pitchFamily="18" charset="0"/>
              </a:rPr>
              <a:t>разделить на 3 группы</a:t>
            </a:r>
          </a:p>
        </p:txBody>
      </p:sp>
      <p:sp>
        <p:nvSpPr>
          <p:cNvPr id="6148" name="Rectangle 6"/>
          <p:cNvSpPr>
            <a:spLocks noChangeArrowheads="1"/>
          </p:cNvSpPr>
          <p:nvPr/>
        </p:nvSpPr>
        <p:spPr bwMode="auto">
          <a:xfrm>
            <a:off x="1752600" y="1219200"/>
            <a:ext cx="7127875" cy="914400"/>
          </a:xfrm>
          <a:prstGeom prst="rect">
            <a:avLst/>
          </a:prstGeom>
          <a:solidFill>
            <a:schemeClr val="accent1">
              <a:lumMod val="20000"/>
              <a:lumOff val="80000"/>
            </a:schemeClr>
          </a:solidFill>
          <a:ln w="9525">
            <a:noFill/>
            <a:miter lim="800000"/>
            <a:headEnd/>
            <a:tailEnd/>
          </a:ln>
        </p:spPr>
        <p:txBody>
          <a:bodyPr wrap="square">
            <a:spAutoFit/>
          </a:bodyPr>
          <a:lstStyle/>
          <a:p>
            <a:r>
              <a:rPr lang="ru-RU" dirty="0">
                <a:solidFill>
                  <a:srgbClr val="000000"/>
                </a:solidFill>
              </a:rPr>
              <a:t>-</a:t>
            </a:r>
            <a:r>
              <a:rPr lang="ru-RU" dirty="0"/>
              <a:t> </a:t>
            </a:r>
            <a:r>
              <a:rPr lang="ru-RU" b="1" dirty="0">
                <a:solidFill>
                  <a:srgbClr val="000000"/>
                </a:solidFill>
              </a:rPr>
              <a:t>это предметы краткосрочного пользования (продукты питания)</a:t>
            </a:r>
          </a:p>
          <a:p>
            <a:pPr>
              <a:buFontTx/>
              <a:buChar char="-"/>
            </a:pPr>
            <a:r>
              <a:rPr lang="ru-RU" b="1" dirty="0">
                <a:solidFill>
                  <a:srgbClr val="000000"/>
                </a:solidFill>
              </a:rPr>
              <a:t>предметы длительного пользования (мебель, бытовая техника) </a:t>
            </a:r>
          </a:p>
          <a:p>
            <a:pPr>
              <a:buFontTx/>
              <a:buChar char="-"/>
            </a:pPr>
            <a:r>
              <a:rPr lang="ru-RU" b="1" dirty="0">
                <a:solidFill>
                  <a:srgbClr val="000000"/>
                </a:solidFill>
              </a:rPr>
              <a:t>- услуги </a:t>
            </a:r>
          </a:p>
        </p:txBody>
      </p:sp>
      <p:sp>
        <p:nvSpPr>
          <p:cNvPr id="6149" name="Rectangle 7"/>
          <p:cNvSpPr>
            <a:spLocks noChangeArrowheads="1"/>
          </p:cNvSpPr>
          <p:nvPr/>
        </p:nvSpPr>
        <p:spPr bwMode="auto">
          <a:xfrm>
            <a:off x="228600" y="2362200"/>
            <a:ext cx="7843237" cy="400110"/>
          </a:xfrm>
          <a:prstGeom prst="rect">
            <a:avLst/>
          </a:prstGeom>
          <a:solidFill>
            <a:schemeClr val="accent1">
              <a:lumMod val="20000"/>
              <a:lumOff val="80000"/>
            </a:schemeClr>
          </a:solidFill>
          <a:ln w="9525">
            <a:noFill/>
            <a:miter lim="800000"/>
            <a:headEnd/>
            <a:tailEnd/>
          </a:ln>
        </p:spPr>
        <p:txBody>
          <a:bodyPr wrap="none">
            <a:spAutoFit/>
          </a:bodyPr>
          <a:lstStyle/>
          <a:p>
            <a:r>
              <a:rPr lang="ru-RU" sz="2000" b="1" i="1" dirty="0">
                <a:solidFill>
                  <a:srgbClr val="000000"/>
                </a:solidFill>
                <a:latin typeface="Times New Roman" pitchFamily="18" charset="0"/>
              </a:rPr>
              <a:t>В</a:t>
            </a:r>
            <a:r>
              <a:rPr lang="ru-RU" sz="2000" b="1" i="1" dirty="0">
                <a:latin typeface="Times New Roman" pitchFamily="18" charset="0"/>
              </a:rPr>
              <a:t> </a:t>
            </a:r>
            <a:r>
              <a:rPr lang="ru-RU" sz="2000" b="1" i="1" dirty="0">
                <a:solidFill>
                  <a:srgbClr val="000000"/>
                </a:solidFill>
                <a:latin typeface="Times New Roman" pitchFamily="18" charset="0"/>
              </a:rPr>
              <a:t>зависимости от роли в общественном производстве различают</a:t>
            </a:r>
            <a:r>
              <a:rPr lang="ru-RU" i="1" dirty="0">
                <a:solidFill>
                  <a:srgbClr val="000000"/>
                </a:solidFill>
              </a:rPr>
              <a:t>:</a:t>
            </a:r>
          </a:p>
        </p:txBody>
      </p:sp>
      <p:sp>
        <p:nvSpPr>
          <p:cNvPr id="6150" name="Rectangle 8"/>
          <p:cNvSpPr>
            <a:spLocks noChangeArrowheads="1"/>
          </p:cNvSpPr>
          <p:nvPr/>
        </p:nvSpPr>
        <p:spPr bwMode="auto">
          <a:xfrm>
            <a:off x="1981200" y="4267200"/>
            <a:ext cx="7010400" cy="677108"/>
          </a:xfrm>
          <a:prstGeom prst="rect">
            <a:avLst/>
          </a:prstGeom>
          <a:solidFill>
            <a:schemeClr val="accent1">
              <a:lumMod val="20000"/>
              <a:lumOff val="80000"/>
            </a:schemeClr>
          </a:solidFill>
          <a:ln w="9525">
            <a:noFill/>
            <a:miter lim="800000"/>
            <a:headEnd/>
            <a:tailEnd/>
          </a:ln>
        </p:spPr>
        <p:txBody>
          <a:bodyPr wrap="square">
            <a:spAutoFit/>
          </a:bodyPr>
          <a:lstStyle/>
          <a:p>
            <a:pPr>
              <a:buFontTx/>
              <a:buChar char="-"/>
            </a:pPr>
            <a:r>
              <a:rPr lang="ru-RU" sz="2000" b="1" dirty="0" smtClean="0">
                <a:solidFill>
                  <a:srgbClr val="000000"/>
                </a:solidFill>
              </a:rPr>
              <a:t> </a:t>
            </a:r>
            <a:r>
              <a:rPr lang="ru-RU" b="1" dirty="0" smtClean="0">
                <a:solidFill>
                  <a:srgbClr val="000000"/>
                </a:solidFill>
              </a:rPr>
              <a:t>взаимозаменяемые </a:t>
            </a:r>
            <a:r>
              <a:rPr lang="ru-RU" b="1" dirty="0">
                <a:solidFill>
                  <a:srgbClr val="000000"/>
                </a:solidFill>
              </a:rPr>
              <a:t>блага (блага-субституты</a:t>
            </a:r>
            <a:r>
              <a:rPr lang="ru-RU" b="1" dirty="0" smtClean="0">
                <a:solidFill>
                  <a:srgbClr val="000000"/>
                </a:solidFill>
              </a:rPr>
              <a:t>)</a:t>
            </a:r>
          </a:p>
          <a:p>
            <a:pPr>
              <a:buFontTx/>
              <a:buChar char="-"/>
            </a:pPr>
            <a:r>
              <a:rPr lang="ru-RU" b="1" dirty="0" smtClean="0"/>
              <a:t> </a:t>
            </a:r>
            <a:r>
              <a:rPr lang="ru-RU" b="1" dirty="0" smtClean="0">
                <a:solidFill>
                  <a:srgbClr val="000000"/>
                </a:solidFill>
              </a:rPr>
              <a:t>взаимодополняющие</a:t>
            </a:r>
            <a:r>
              <a:rPr lang="ru-RU" b="1" dirty="0" smtClean="0"/>
              <a:t> </a:t>
            </a:r>
            <a:r>
              <a:rPr lang="ru-RU" b="1" dirty="0" smtClean="0">
                <a:solidFill>
                  <a:srgbClr val="000000"/>
                </a:solidFill>
              </a:rPr>
              <a:t>блага (</a:t>
            </a:r>
            <a:r>
              <a:rPr lang="ru-RU" b="1" dirty="0" err="1" smtClean="0">
                <a:solidFill>
                  <a:srgbClr val="000000"/>
                </a:solidFill>
              </a:rPr>
              <a:t>блага-комплементарии</a:t>
            </a:r>
            <a:endParaRPr lang="ru-RU" b="1" dirty="0">
              <a:solidFill>
                <a:srgbClr val="000000"/>
              </a:solidFill>
            </a:endParaRPr>
          </a:p>
        </p:txBody>
      </p:sp>
      <p:sp>
        <p:nvSpPr>
          <p:cNvPr id="8" name="Rectangle 6"/>
          <p:cNvSpPr>
            <a:spLocks noChangeArrowheads="1"/>
          </p:cNvSpPr>
          <p:nvPr/>
        </p:nvSpPr>
        <p:spPr bwMode="auto">
          <a:xfrm>
            <a:off x="1828800" y="2895600"/>
            <a:ext cx="7127875" cy="646331"/>
          </a:xfrm>
          <a:prstGeom prst="rect">
            <a:avLst/>
          </a:prstGeom>
          <a:solidFill>
            <a:schemeClr val="accent1">
              <a:lumMod val="20000"/>
              <a:lumOff val="80000"/>
            </a:schemeClr>
          </a:solidFill>
          <a:ln w="9525">
            <a:noFill/>
            <a:miter lim="800000"/>
            <a:headEnd/>
            <a:tailEnd/>
          </a:ln>
        </p:spPr>
        <p:txBody>
          <a:bodyPr>
            <a:spAutoFit/>
          </a:bodyPr>
          <a:lstStyle/>
          <a:p>
            <a:r>
              <a:rPr lang="ru-RU" dirty="0" smtClean="0">
                <a:solidFill>
                  <a:srgbClr val="000000"/>
                </a:solidFill>
              </a:rPr>
              <a:t>-</a:t>
            </a:r>
            <a:r>
              <a:rPr lang="ru-RU" b="1" dirty="0" smtClean="0">
                <a:solidFill>
                  <a:srgbClr val="000000"/>
                </a:solidFill>
              </a:rPr>
              <a:t>частные</a:t>
            </a:r>
          </a:p>
          <a:p>
            <a:r>
              <a:rPr lang="ru-RU" b="1" dirty="0" smtClean="0">
                <a:solidFill>
                  <a:srgbClr val="000000"/>
                </a:solidFill>
              </a:rPr>
              <a:t>-общественные</a:t>
            </a:r>
            <a:endParaRPr lang="ru-RU" b="1" dirty="0">
              <a:solidFill>
                <a:srgbClr val="000000"/>
              </a:solidFill>
            </a:endParaRPr>
          </a:p>
        </p:txBody>
      </p:sp>
      <p:sp>
        <p:nvSpPr>
          <p:cNvPr id="9" name="Rectangle 6"/>
          <p:cNvSpPr>
            <a:spLocks noChangeArrowheads="1"/>
          </p:cNvSpPr>
          <p:nvPr/>
        </p:nvSpPr>
        <p:spPr bwMode="auto">
          <a:xfrm>
            <a:off x="152400" y="3657600"/>
            <a:ext cx="8610600" cy="400110"/>
          </a:xfrm>
          <a:prstGeom prst="rect">
            <a:avLst/>
          </a:prstGeom>
          <a:solidFill>
            <a:schemeClr val="accent1">
              <a:lumMod val="20000"/>
              <a:lumOff val="80000"/>
            </a:schemeClr>
          </a:solidFill>
          <a:ln w="9525">
            <a:noFill/>
            <a:miter lim="800000"/>
            <a:headEnd/>
            <a:tailEnd/>
          </a:ln>
        </p:spPr>
        <p:txBody>
          <a:bodyPr wrap="square">
            <a:spAutoFit/>
          </a:bodyPr>
          <a:lstStyle/>
          <a:p>
            <a:r>
              <a:rPr lang="ru-RU" sz="2000" b="1" i="1" dirty="0" smtClean="0">
                <a:solidFill>
                  <a:srgbClr val="000000"/>
                </a:solidFill>
                <a:latin typeface="Times New Roman" pitchFamily="18" charset="0"/>
              </a:rPr>
              <a:t>В</a:t>
            </a:r>
            <a:r>
              <a:rPr lang="ru-RU" sz="2000" b="1" i="1" dirty="0" smtClean="0">
                <a:latin typeface="Times New Roman" pitchFamily="18" charset="0"/>
              </a:rPr>
              <a:t> </a:t>
            </a:r>
            <a:r>
              <a:rPr lang="ru-RU" sz="2000" b="1" i="1" dirty="0" smtClean="0">
                <a:solidFill>
                  <a:srgbClr val="000000"/>
                </a:solidFill>
                <a:latin typeface="Times New Roman" pitchFamily="18" charset="0"/>
              </a:rPr>
              <a:t>зависимости от роли в потреблении  различают</a:t>
            </a:r>
            <a:endParaRPr lang="ru-RU" sz="2000" b="1" dirty="0">
              <a:solidFill>
                <a:srgbClr val="000000"/>
              </a:solidFill>
            </a:endParaRPr>
          </a:p>
        </p:txBody>
      </p:sp>
      <p:sp>
        <p:nvSpPr>
          <p:cNvPr id="10" name="Прямоугольник 9"/>
          <p:cNvSpPr/>
          <p:nvPr/>
        </p:nvSpPr>
        <p:spPr>
          <a:xfrm>
            <a:off x="152400" y="5181600"/>
            <a:ext cx="8991600" cy="400110"/>
          </a:xfrm>
          <a:prstGeom prst="rect">
            <a:avLst/>
          </a:prstGeom>
          <a:solidFill>
            <a:schemeClr val="accent1">
              <a:lumMod val="20000"/>
              <a:lumOff val="80000"/>
            </a:schemeClr>
          </a:solidFill>
        </p:spPr>
        <p:txBody>
          <a:bodyPr wrap="square">
            <a:spAutoFit/>
          </a:bodyPr>
          <a:lstStyle/>
          <a:p>
            <a:r>
              <a:rPr lang="ru-RU" sz="2000" b="1" i="1" dirty="0" smtClean="0">
                <a:solidFill>
                  <a:srgbClr val="000000"/>
                </a:solidFill>
                <a:latin typeface="Times New Roman" pitchFamily="18" charset="0"/>
              </a:rPr>
              <a:t>В</a:t>
            </a:r>
            <a:r>
              <a:rPr lang="ru-RU" sz="2000" b="1" i="1" dirty="0" smtClean="0">
                <a:latin typeface="Times New Roman" pitchFamily="18" charset="0"/>
              </a:rPr>
              <a:t> </a:t>
            </a:r>
            <a:r>
              <a:rPr lang="ru-RU" sz="2000" b="1" i="1" dirty="0" smtClean="0">
                <a:solidFill>
                  <a:srgbClr val="000000"/>
                </a:solidFill>
                <a:latin typeface="Times New Roman" pitchFamily="18" charset="0"/>
              </a:rPr>
              <a:t>зависимости от способа поступления  в потребление  различают</a:t>
            </a:r>
            <a:endParaRPr lang="ru-RU" sz="2000" dirty="0"/>
          </a:p>
        </p:txBody>
      </p:sp>
      <p:sp>
        <p:nvSpPr>
          <p:cNvPr id="11" name="Прямоугольник 10"/>
          <p:cNvSpPr/>
          <p:nvPr/>
        </p:nvSpPr>
        <p:spPr>
          <a:xfrm>
            <a:off x="1905000" y="5867400"/>
            <a:ext cx="7010400" cy="646331"/>
          </a:xfrm>
          <a:prstGeom prst="rect">
            <a:avLst/>
          </a:prstGeom>
          <a:solidFill>
            <a:schemeClr val="accent1">
              <a:lumMod val="20000"/>
              <a:lumOff val="80000"/>
            </a:schemeClr>
          </a:solidFill>
        </p:spPr>
        <p:txBody>
          <a:bodyPr wrap="square">
            <a:spAutoFit/>
          </a:bodyPr>
          <a:lstStyle/>
          <a:p>
            <a:pPr>
              <a:buFontTx/>
              <a:buChar char="-"/>
            </a:pPr>
            <a:r>
              <a:rPr lang="ru-RU" b="1" dirty="0" smtClean="0">
                <a:solidFill>
                  <a:srgbClr val="000000"/>
                </a:solidFill>
              </a:rPr>
              <a:t> прямые</a:t>
            </a:r>
          </a:p>
          <a:p>
            <a:pPr>
              <a:buFontTx/>
              <a:buChar char="-"/>
            </a:pPr>
            <a:r>
              <a:rPr lang="ru-RU" b="1" dirty="0" smtClean="0">
                <a:solidFill>
                  <a:srgbClr val="000000"/>
                </a:solidFill>
              </a:rPr>
              <a:t> косвенные</a:t>
            </a:r>
            <a:endParaRPr lang="ru-RU" b="1"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990600" y="838200"/>
            <a:ext cx="6705600" cy="5181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4"/>
          <p:cNvSpPr>
            <a:spLocks noChangeArrowheads="1"/>
          </p:cNvSpPr>
          <p:nvPr/>
        </p:nvSpPr>
        <p:spPr bwMode="auto">
          <a:xfrm>
            <a:off x="1547813" y="333375"/>
            <a:ext cx="6249987" cy="1017588"/>
          </a:xfrm>
          <a:prstGeom prst="roundRect">
            <a:avLst>
              <a:gd name="adj" fmla="val 16667"/>
            </a:avLst>
          </a:prstGeom>
          <a:solidFill>
            <a:schemeClr val="accent1">
              <a:lumMod val="20000"/>
              <a:lumOff val="80000"/>
            </a:schemeClr>
          </a:solidFill>
          <a:ln w="12700">
            <a:solidFill>
              <a:schemeClr val="tx1"/>
            </a:solidFill>
            <a:round/>
            <a:headEnd/>
            <a:tailEnd/>
          </a:ln>
        </p:spPr>
        <p:txBody>
          <a:bodyPr anchor="ctr">
            <a:spAutoFit/>
          </a:bodyPr>
          <a:lstStyle/>
          <a:p>
            <a:pPr algn="ctr"/>
            <a:r>
              <a:rPr lang="ru-RU" b="1" dirty="0"/>
              <a:t>Методы экономической теории — </a:t>
            </a:r>
            <a:r>
              <a:rPr lang="ru-RU" dirty="0"/>
              <a:t>способы, инструменты, приемы, с помощью которых исследуется предмет данной науки </a:t>
            </a:r>
          </a:p>
        </p:txBody>
      </p:sp>
      <p:sp>
        <p:nvSpPr>
          <p:cNvPr id="9219" name="Line 5"/>
          <p:cNvSpPr>
            <a:spLocks noChangeShapeType="1"/>
          </p:cNvSpPr>
          <p:nvPr/>
        </p:nvSpPr>
        <p:spPr bwMode="auto">
          <a:xfrm>
            <a:off x="4643438" y="1341438"/>
            <a:ext cx="0" cy="4032250"/>
          </a:xfrm>
          <a:prstGeom prst="line">
            <a:avLst/>
          </a:prstGeom>
          <a:noFill/>
          <a:ln w="9525">
            <a:solidFill>
              <a:schemeClr val="tx1"/>
            </a:solidFill>
            <a:round/>
            <a:headEnd/>
            <a:tailEnd/>
          </a:ln>
        </p:spPr>
        <p:txBody>
          <a:bodyPr/>
          <a:lstStyle/>
          <a:p>
            <a:endParaRPr lang="ru-RU"/>
          </a:p>
        </p:txBody>
      </p:sp>
      <p:sp>
        <p:nvSpPr>
          <p:cNvPr id="9220" name="Line 6"/>
          <p:cNvSpPr>
            <a:spLocks noChangeShapeType="1"/>
          </p:cNvSpPr>
          <p:nvPr/>
        </p:nvSpPr>
        <p:spPr bwMode="auto">
          <a:xfrm>
            <a:off x="1547813" y="1700213"/>
            <a:ext cx="6192837" cy="0"/>
          </a:xfrm>
          <a:prstGeom prst="line">
            <a:avLst/>
          </a:prstGeom>
          <a:noFill/>
          <a:ln w="9525">
            <a:solidFill>
              <a:schemeClr val="tx1"/>
            </a:solidFill>
            <a:round/>
            <a:headEnd/>
            <a:tailEnd/>
          </a:ln>
        </p:spPr>
        <p:txBody>
          <a:bodyPr/>
          <a:lstStyle/>
          <a:p>
            <a:endParaRPr lang="ru-RU"/>
          </a:p>
        </p:txBody>
      </p:sp>
      <p:sp>
        <p:nvSpPr>
          <p:cNvPr id="9221" name="Line 7"/>
          <p:cNvSpPr>
            <a:spLocks noChangeShapeType="1"/>
          </p:cNvSpPr>
          <p:nvPr/>
        </p:nvSpPr>
        <p:spPr bwMode="auto">
          <a:xfrm>
            <a:off x="1547813" y="1700213"/>
            <a:ext cx="0" cy="3816350"/>
          </a:xfrm>
          <a:prstGeom prst="line">
            <a:avLst/>
          </a:prstGeom>
          <a:noFill/>
          <a:ln w="9525">
            <a:solidFill>
              <a:schemeClr val="tx1"/>
            </a:solidFill>
            <a:round/>
            <a:headEnd/>
            <a:tailEnd/>
          </a:ln>
        </p:spPr>
        <p:txBody>
          <a:bodyPr/>
          <a:lstStyle/>
          <a:p>
            <a:endParaRPr lang="ru-RU"/>
          </a:p>
        </p:txBody>
      </p:sp>
      <p:sp>
        <p:nvSpPr>
          <p:cNvPr id="9222" name="Line 8"/>
          <p:cNvSpPr>
            <a:spLocks noChangeShapeType="1"/>
          </p:cNvSpPr>
          <p:nvPr/>
        </p:nvSpPr>
        <p:spPr bwMode="auto">
          <a:xfrm>
            <a:off x="7740650" y="1700213"/>
            <a:ext cx="0" cy="3816350"/>
          </a:xfrm>
          <a:prstGeom prst="line">
            <a:avLst/>
          </a:prstGeom>
          <a:noFill/>
          <a:ln w="9525">
            <a:solidFill>
              <a:schemeClr val="tx1"/>
            </a:solidFill>
            <a:round/>
            <a:headEnd/>
            <a:tailEnd/>
          </a:ln>
        </p:spPr>
        <p:txBody>
          <a:bodyPr/>
          <a:lstStyle/>
          <a:p>
            <a:endParaRPr lang="ru-RU"/>
          </a:p>
        </p:txBody>
      </p:sp>
      <p:sp>
        <p:nvSpPr>
          <p:cNvPr id="9223" name="Rectangle 9"/>
          <p:cNvSpPr>
            <a:spLocks noChangeArrowheads="1"/>
          </p:cNvSpPr>
          <p:nvPr/>
        </p:nvSpPr>
        <p:spPr bwMode="auto">
          <a:xfrm>
            <a:off x="684213" y="2022475"/>
            <a:ext cx="215900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системный подход </a:t>
            </a:r>
          </a:p>
        </p:txBody>
      </p:sp>
      <p:sp>
        <p:nvSpPr>
          <p:cNvPr id="9224" name="Rectangle 10"/>
          <p:cNvSpPr>
            <a:spLocks noChangeArrowheads="1"/>
          </p:cNvSpPr>
          <p:nvPr/>
        </p:nvSpPr>
        <p:spPr bwMode="auto">
          <a:xfrm>
            <a:off x="684213" y="2997200"/>
            <a:ext cx="2232025" cy="62071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абстракции </a:t>
            </a:r>
          </a:p>
        </p:txBody>
      </p:sp>
      <p:sp>
        <p:nvSpPr>
          <p:cNvPr id="9225" name="Rectangle 11"/>
          <p:cNvSpPr>
            <a:spLocks noChangeArrowheads="1"/>
          </p:cNvSpPr>
          <p:nvPr/>
        </p:nvSpPr>
        <p:spPr bwMode="auto">
          <a:xfrm>
            <a:off x="684213" y="3887788"/>
            <a:ext cx="2232025" cy="62071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анализ </a:t>
            </a:r>
          </a:p>
        </p:txBody>
      </p:sp>
      <p:sp>
        <p:nvSpPr>
          <p:cNvPr id="9226" name="Rectangle 12"/>
          <p:cNvSpPr>
            <a:spLocks noChangeArrowheads="1"/>
          </p:cNvSpPr>
          <p:nvPr/>
        </p:nvSpPr>
        <p:spPr bwMode="auto">
          <a:xfrm>
            <a:off x="684213" y="4902200"/>
            <a:ext cx="215900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наблюдение и сбор данных </a:t>
            </a:r>
          </a:p>
        </p:txBody>
      </p:sp>
      <p:sp>
        <p:nvSpPr>
          <p:cNvPr id="9227" name="Rectangle 13"/>
          <p:cNvSpPr>
            <a:spLocks noChangeArrowheads="1"/>
          </p:cNvSpPr>
          <p:nvPr/>
        </p:nvSpPr>
        <p:spPr bwMode="auto">
          <a:xfrm>
            <a:off x="6516688" y="2060575"/>
            <a:ext cx="2087562" cy="57626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моделирование </a:t>
            </a:r>
          </a:p>
        </p:txBody>
      </p:sp>
      <p:sp>
        <p:nvSpPr>
          <p:cNvPr id="9228" name="Rectangle 14"/>
          <p:cNvSpPr>
            <a:spLocks noChangeArrowheads="1"/>
          </p:cNvSpPr>
          <p:nvPr/>
        </p:nvSpPr>
        <p:spPr bwMode="auto">
          <a:xfrm>
            <a:off x="6516688" y="2976563"/>
            <a:ext cx="2087562" cy="668337"/>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эксперимент </a:t>
            </a:r>
          </a:p>
        </p:txBody>
      </p:sp>
      <p:sp>
        <p:nvSpPr>
          <p:cNvPr id="9229" name="Rectangle 15"/>
          <p:cNvSpPr>
            <a:spLocks noChangeArrowheads="1"/>
          </p:cNvSpPr>
          <p:nvPr/>
        </p:nvSpPr>
        <p:spPr bwMode="auto">
          <a:xfrm>
            <a:off x="6516688" y="3933825"/>
            <a:ext cx="2089150" cy="55086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графические </a:t>
            </a:r>
          </a:p>
        </p:txBody>
      </p:sp>
      <p:sp>
        <p:nvSpPr>
          <p:cNvPr id="9230" name="Rectangle 16"/>
          <p:cNvSpPr>
            <a:spLocks noChangeArrowheads="1"/>
          </p:cNvSpPr>
          <p:nvPr/>
        </p:nvSpPr>
        <p:spPr bwMode="auto">
          <a:xfrm>
            <a:off x="6516688" y="4900613"/>
            <a:ext cx="208915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экономико-математические </a:t>
            </a:r>
          </a:p>
        </p:txBody>
      </p:sp>
      <p:sp>
        <p:nvSpPr>
          <p:cNvPr id="9231" name="Rectangle 17"/>
          <p:cNvSpPr>
            <a:spLocks noChangeArrowheads="1"/>
          </p:cNvSpPr>
          <p:nvPr/>
        </p:nvSpPr>
        <p:spPr bwMode="auto">
          <a:xfrm>
            <a:off x="3563938" y="2017713"/>
            <a:ext cx="2160587" cy="64770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логический </a:t>
            </a:r>
          </a:p>
        </p:txBody>
      </p:sp>
      <p:sp>
        <p:nvSpPr>
          <p:cNvPr id="9232" name="Rectangle 18"/>
          <p:cNvSpPr>
            <a:spLocks noChangeArrowheads="1"/>
          </p:cNvSpPr>
          <p:nvPr/>
        </p:nvSpPr>
        <p:spPr bwMode="auto">
          <a:xfrm>
            <a:off x="3563938" y="2951163"/>
            <a:ext cx="2160587" cy="693737"/>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исторический </a:t>
            </a:r>
          </a:p>
        </p:txBody>
      </p:sp>
      <p:sp>
        <p:nvSpPr>
          <p:cNvPr id="9233" name="Rectangle 19"/>
          <p:cNvSpPr>
            <a:spLocks noChangeArrowheads="1"/>
          </p:cNvSpPr>
          <p:nvPr/>
        </p:nvSpPr>
        <p:spPr bwMode="auto">
          <a:xfrm>
            <a:off x="3563938" y="3932238"/>
            <a:ext cx="2160587" cy="57626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синтез </a:t>
            </a:r>
          </a:p>
        </p:txBody>
      </p:sp>
      <p:sp>
        <p:nvSpPr>
          <p:cNvPr id="9234" name="Rectangle 20"/>
          <p:cNvSpPr>
            <a:spLocks noChangeArrowheads="1"/>
          </p:cNvSpPr>
          <p:nvPr/>
        </p:nvSpPr>
        <p:spPr bwMode="auto">
          <a:xfrm>
            <a:off x="3563938" y="4941888"/>
            <a:ext cx="2232025" cy="61436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индукция и дедукция </a:t>
            </a:r>
          </a:p>
        </p:txBody>
      </p:sp>
      <p:sp useBgFill="1">
        <p:nvSpPr>
          <p:cNvPr id="7193" name="AutoShape 25">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7194" name="AutoShape 26">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04800"/>
            <a:ext cx="8915400" cy="5355312"/>
          </a:xfrm>
          <a:prstGeom prst="rect">
            <a:avLst/>
          </a:prstGeom>
        </p:spPr>
        <p:txBody>
          <a:bodyPr wrap="square">
            <a:spAutoFit/>
          </a:bodyPr>
          <a:lstStyle/>
          <a:p>
            <a:pPr algn="ctr"/>
            <a:r>
              <a:rPr lang="ru-RU" sz="2000" b="1" dirty="0" smtClean="0">
                <a:solidFill>
                  <a:srgbClr val="C00000"/>
                </a:solidFill>
              </a:rPr>
              <a:t>Верно / неверно </a:t>
            </a:r>
          </a:p>
          <a:p>
            <a:pPr marL="342900" indent="-342900">
              <a:buAutoNum type="arabicPeriod"/>
            </a:pPr>
            <a:r>
              <a:rPr lang="ru-RU" dirty="0" smtClean="0"/>
              <a:t>Проблема выбора в экономике </a:t>
            </a:r>
            <a:r>
              <a:rPr lang="ru-RU" smtClean="0"/>
              <a:t>порождается </a:t>
            </a:r>
            <a:r>
              <a:rPr lang="ru-RU" smtClean="0"/>
              <a:t>существованием </a:t>
            </a:r>
            <a:r>
              <a:rPr lang="ru-RU" dirty="0" smtClean="0"/>
              <a:t>рисков.</a:t>
            </a:r>
          </a:p>
          <a:p>
            <a:pPr marL="342900" indent="-342900">
              <a:buAutoNum type="arabicPeriod"/>
            </a:pPr>
            <a:r>
              <a:rPr lang="ru-RU" dirty="0" smtClean="0"/>
              <a:t>Современную микроэкономику можно определить как науку о распределении ограниченных ресурсов.</a:t>
            </a:r>
          </a:p>
          <a:p>
            <a:pPr marL="342900" indent="-342900">
              <a:buAutoNum type="arabicPeriod"/>
            </a:pPr>
            <a:r>
              <a:rPr lang="ru-RU" dirty="0" smtClean="0"/>
              <a:t>Принцип ограниченности благ применим только к индивиду или семье, но экономические блага не могут быть ограниченными в масштабах всего общества. </a:t>
            </a:r>
          </a:p>
          <a:p>
            <a:pPr marL="342900" indent="-342900">
              <a:buAutoNum type="arabicPeriod"/>
            </a:pPr>
            <a:r>
              <a:rPr lang="ru-RU" dirty="0" smtClean="0"/>
              <a:t>Метод абстракции выделяет в явлении наиболее важные характерные свойства и признаки </a:t>
            </a:r>
          </a:p>
          <a:p>
            <a:pPr marL="342900" indent="-342900">
              <a:buAutoNum type="arabicPeriod"/>
            </a:pPr>
            <a:r>
              <a:rPr lang="ru-RU" dirty="0" smtClean="0"/>
              <a:t>Экономическая наука пользуется только количественными методами исследования экономических процессов и явлений. </a:t>
            </a:r>
          </a:p>
          <a:p>
            <a:pPr marL="342900" indent="-342900">
              <a:buAutoNum type="arabicPeriod"/>
            </a:pPr>
            <a:r>
              <a:rPr lang="ru-RU" dirty="0" smtClean="0"/>
              <a:t>При соблюдении определенных условий общество может выйти за границу производственных возможностей и достичь точки . </a:t>
            </a:r>
          </a:p>
          <a:p>
            <a:pPr marL="342900" indent="-342900">
              <a:buAutoNum type="arabicPeriod"/>
            </a:pPr>
            <a:r>
              <a:rPr lang="ru-RU" dirty="0" smtClean="0"/>
              <a:t>К позитивному методу анализа относится утверждение: необходимо усилить контроль за деятельностью </a:t>
            </a:r>
            <a:r>
              <a:rPr lang="ru-RU" dirty="0" err="1" smtClean="0"/>
              <a:t>госкорпораций</a:t>
            </a:r>
            <a:r>
              <a:rPr lang="ru-RU" dirty="0" smtClean="0"/>
              <a:t> и одновременно с этим активизировать антимонопольную деятельность; </a:t>
            </a:r>
          </a:p>
          <a:p>
            <a:pPr marL="342900" indent="-342900">
              <a:buAutoNum type="arabicPeriod"/>
            </a:pPr>
            <a:r>
              <a:rPr lang="ru-RU" dirty="0" smtClean="0"/>
              <a:t>Потребность можно определить как нужду потребителя в чем-либо. </a:t>
            </a:r>
          </a:p>
          <a:p>
            <a:pPr marL="342900" indent="-342900">
              <a:buAutoNum type="arabicPeriod"/>
            </a:pPr>
            <a:r>
              <a:rPr lang="ru-RU" dirty="0" smtClean="0"/>
              <a:t>К экономическим ресурсам относятся информация. </a:t>
            </a:r>
          </a:p>
          <a:p>
            <a:pPr marL="342900" indent="-342900">
              <a:buAutoNum type="arabicPeriod"/>
            </a:pPr>
            <a:r>
              <a:rPr lang="ru-RU" dirty="0" smtClean="0"/>
              <a:t>Микроэкономика изучает </a:t>
            </a:r>
            <a:r>
              <a:rPr lang="ru-RU" dirty="0" err="1" smtClean="0"/>
              <a:t>ценообразующие</a:t>
            </a:r>
            <a:r>
              <a:rPr lang="ru-RU" dirty="0" smtClean="0"/>
              <a:t> факторы, экономическую политику государства и поведение фирмы в условиях конкуренции. </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TotalTime>
  <Words>1014</Words>
  <Application>Microsoft Office PowerPoint</Application>
  <PresentationFormat>Экран (4:3)</PresentationFormat>
  <Paragraphs>114</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Введение в микроэкономику</vt:lpstr>
      <vt:lpstr>Предметом микроэкономики являются экономические процессы, отражающие поведение автономных экономических субъектов, ценообразование на отдельных рынках, рациональное распределение ограниченных ресурсов. </vt:lpstr>
      <vt:lpstr>Слайд 3</vt:lpstr>
      <vt:lpstr>Слайд 4</vt:lpstr>
      <vt:lpstr>Слайд 5</vt:lpstr>
      <vt:lpstr>                      Ресурсы                          Свободные                                                                                      (природные) </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микроэкономику</dc:title>
  <dc:creator>s-64</dc:creator>
  <cp:lastModifiedBy>User</cp:lastModifiedBy>
  <cp:revision>5</cp:revision>
  <dcterms:created xsi:type="dcterms:W3CDTF">2018-01-21T19:00:18Z</dcterms:created>
  <dcterms:modified xsi:type="dcterms:W3CDTF">2019-01-24T16:45:02Z</dcterms:modified>
</cp:coreProperties>
</file>